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5" r:id="rId12"/>
    <p:sldId id="276" r:id="rId13"/>
    <p:sldId id="277" r:id="rId14"/>
    <p:sldId id="278" r:id="rId15"/>
    <p:sldId id="273" r:id="rId16"/>
    <p:sldId id="272" r:id="rId17"/>
    <p:sldId id="271" r:id="rId18"/>
    <p:sldId id="270" r:id="rId19"/>
  </p:sldIdLst>
  <p:sldSz cx="12192000" cy="6858000"/>
  <p:notesSz cx="905192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9" userDrawn="1">
          <p15:clr>
            <a:srgbClr val="A4A3A4"/>
          </p15:clr>
        </p15:guide>
        <p15:guide id="2" pos="28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C53"/>
    <a:srgbClr val="F7B63A"/>
    <a:srgbClr val="E95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74874" autoAdjust="0"/>
  </p:normalViewPr>
  <p:slideViewPr>
    <p:cSldViewPr snapToGrid="0">
      <p:cViewPr varScale="1">
        <p:scale>
          <a:sx n="58" d="100"/>
          <a:sy n="58" d="100"/>
        </p:scale>
        <p:origin x="136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2" d="100"/>
          <a:sy n="132" d="100"/>
        </p:scale>
        <p:origin x="-1842" y="-78"/>
      </p:cViewPr>
      <p:guideLst>
        <p:guide orient="horz" pos="2229"/>
        <p:guide pos="28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rgbClr val="00800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1-5DF4-41E6-A841-48F73CA64912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3-5DF4-41E6-A841-48F73CA6491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5-5DF4-41E6-A841-48F73CA64912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7-5DF4-41E6-A841-48F73CA64912}"/>
              </c:ext>
            </c:extLst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9-5DF4-41E6-A841-48F73CA64912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B-5DF4-41E6-A841-48F73CA64912}"/>
              </c:ext>
            </c:extLst>
          </c:dPt>
          <c:dLbls>
            <c:dLbl>
              <c:idx val="0"/>
              <c:layout>
                <c:manualLayout>
                  <c:x val="-0.17361499343832021"/>
                  <c:y val="6.9167322834645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F4-41E6-A841-48F73CA64912}"/>
                </c:ext>
              </c:extLst>
            </c:dLbl>
            <c:dLbl>
              <c:idx val="1"/>
              <c:layout>
                <c:manualLayout>
                  <c:x val="6.5630495406824141E-2"/>
                  <c:y val="-0.1954712106299212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F4-41E6-A841-48F73CA64912}"/>
                </c:ext>
              </c:extLst>
            </c:dLbl>
            <c:dLbl>
              <c:idx val="2"/>
              <c:layout>
                <c:manualLayout>
                  <c:x val="0.10490625000000001"/>
                  <c:y val="-4.445127952755848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F4-41E6-A841-48F73CA64912}"/>
                </c:ext>
              </c:extLst>
            </c:dLbl>
            <c:dLbl>
              <c:idx val="3"/>
              <c:layout>
                <c:manualLayout>
                  <c:x val="8.2006479658792653E-2"/>
                  <c:y val="0.114525098425196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F4-41E6-A841-48F73CA64912}"/>
                </c:ext>
              </c:extLst>
            </c:dLbl>
            <c:dLbl>
              <c:idx val="4"/>
              <c:layout>
                <c:manualLayout>
                  <c:x val="6.3390994094488187E-2"/>
                  <c:y val="0.135302165354330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F4-41E6-A841-48F73CA64912}"/>
                </c:ext>
              </c:extLst>
            </c:dLbl>
            <c:dLbl>
              <c:idx val="5"/>
              <c:layout>
                <c:manualLayout>
                  <c:x val="2.1364337270341208E-2"/>
                  <c:y val="0.1263019192913385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F4-41E6-A841-48F73CA649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Financial</c:v>
                </c:pt>
                <c:pt idx="1">
                  <c:v>Mismanagement</c:v>
                </c:pt>
                <c:pt idx="2">
                  <c:v>Academic</c:v>
                </c:pt>
                <c:pt idx="3">
                  <c:v>District Obstacles</c:v>
                </c:pt>
                <c:pt idx="4">
                  <c:v>Other/Unknown</c:v>
                </c:pt>
                <c:pt idx="5">
                  <c:v>Facilities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41.7</c:v>
                </c:pt>
                <c:pt idx="1">
                  <c:v>24</c:v>
                </c:pt>
                <c:pt idx="2">
                  <c:v>18.600000000000001</c:v>
                </c:pt>
                <c:pt idx="3">
                  <c:v>6.3</c:v>
                </c:pt>
                <c:pt idx="4">
                  <c:v>4.8</c:v>
                </c:pt>
                <c:pt idx="5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DF4-41E6-A841-48F73CA649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22501" cy="35385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27330" y="0"/>
            <a:ext cx="3922501" cy="35385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DBF3FA-AF9E-412E-AA37-56A2C4C0051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4"/>
            <a:ext cx="3922501" cy="3538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27330" y="6721994"/>
            <a:ext cx="3922501" cy="3538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5894A6-CD70-4AF1-A99B-113D4A85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2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23119" cy="354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27261" y="0"/>
            <a:ext cx="3923119" cy="354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4BB03-D169-4634-B570-50F21EB53D6E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530225"/>
            <a:ext cx="47180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5811" y="3362252"/>
            <a:ext cx="7240303" cy="3184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298"/>
            <a:ext cx="3923119" cy="354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27261" y="6721298"/>
            <a:ext cx="3923119" cy="354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509F7-1D4D-4DE9-B848-D3F29A6FB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83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32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1AF7C-630B-44BD-8BB3-2659B0AD6C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31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0988" y="701675"/>
            <a:ext cx="6237287" cy="35099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0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665">
              <a:defRPr/>
            </a:pPr>
            <a:fld id="{87E509F7-1D4D-4DE9-B848-D3F29A6FBEEB}" type="slidenum">
              <a:rPr lang="en-US">
                <a:solidFill>
                  <a:prstClr val="black"/>
                </a:solidFill>
                <a:latin typeface="Calibri"/>
              </a:rPr>
              <a:pPr defTabSz="928665">
                <a:defRPr/>
              </a:pPr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8093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dirty="0" smtClean="0"/>
          </a:p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dirty="0" smtClean="0"/>
          </a:p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2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62043" y="3371969"/>
            <a:ext cx="7240303" cy="3184364"/>
          </a:xfrm>
        </p:spPr>
        <p:txBody>
          <a:bodyPr/>
          <a:lstStyle/>
          <a:p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509F7-1D4D-4DE9-B848-D3F29A6FBE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2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6-8,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432" y="5869352"/>
            <a:ext cx="3585198" cy="9709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5" y="5958582"/>
            <a:ext cx="3787335" cy="83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58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2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6-8,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Charter Authorizers Conference </a:t>
            </a:r>
            <a:r>
              <a:rPr lang="en-US">
                <a:sym typeface="Symbol"/>
              </a:rPr>
              <a:t>October 1,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851" y="5646641"/>
            <a:ext cx="3371849" cy="9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09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239" y="5670249"/>
            <a:ext cx="3576650" cy="96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20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August 6-8,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Charter Authorizers Conference </a:t>
            </a:r>
            <a:r>
              <a:rPr lang="en-US">
                <a:sym typeface="Symbol"/>
              </a:rPr>
              <a:t> October 1,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77" y="5662428"/>
            <a:ext cx="3334861" cy="90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30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239" y="5727699"/>
            <a:ext cx="3811112" cy="10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95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488" y="5794573"/>
            <a:ext cx="3458687" cy="93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53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50" y="5882781"/>
            <a:ext cx="3273669" cy="88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48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225" y="5845873"/>
            <a:ext cx="3409949" cy="92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28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D25B-2BE3-479F-9B81-DE0F3133492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688" y="5815211"/>
            <a:ext cx="3382487" cy="91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89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31DD25B-2BE3-479F-9B81-DE0F31334923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58DB4FE-422B-4AEC-B8ED-69F5EB47B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5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sne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lauthorizers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patterson@acoe.org" TargetMode="External"/><Relationship Id="rId7" Type="http://schemas.openxmlformats.org/officeDocument/2006/relationships/hyperlink" Target="mailto:mdenniston@csmci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deal@fcmat.org" TargetMode="External"/><Relationship Id="rId5" Type="http://schemas.openxmlformats.org/officeDocument/2006/relationships/hyperlink" Target="mailto:dchambers@nationalcharterschoolsinstitute.org" TargetMode="External"/><Relationship Id="rId4" Type="http://schemas.openxmlformats.org/officeDocument/2006/relationships/hyperlink" Target="mailto:briannag@ssca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635" y="385016"/>
            <a:ext cx="11463688" cy="264694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8F9C53"/>
                </a:solidFill>
              </a:rPr>
              <a:t>Measuring Charter School Financial Viability: A Better Approach</a:t>
            </a:r>
            <a:endParaRPr lang="en-US" sz="72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285" y="3212449"/>
            <a:ext cx="9092665" cy="218732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CCSA Annual Conference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Tuesday March 27,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6000" b="1" dirty="0">
                <a:solidFill>
                  <a:srgbClr val="F7B63A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175425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Working Smarter, Not Harder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5053" y="2509795"/>
            <a:ext cx="8534400" cy="17526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Using Technology to Make Fiscal Reporting More Timely, Efficient and Transparent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Epicenter</a:t>
            </a:r>
          </a:p>
        </p:txBody>
      </p:sp>
    </p:spTree>
    <p:extLst>
      <p:ext uri="{BB962C8B-B14F-4D97-AF65-F5344CB8AC3E}">
        <p14:creationId xmlns:p14="http://schemas.microsoft.com/office/powerpoint/2010/main" val="1401898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ONLY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74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70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8F9C53"/>
                </a:solidFill>
              </a:rPr>
              <a:t>Epicenter Scorecard: </a:t>
            </a:r>
            <a:br>
              <a:rPr lang="en-US" sz="3600" b="1" dirty="0">
                <a:solidFill>
                  <a:srgbClr val="8F9C53"/>
                </a:solidFill>
              </a:rPr>
            </a:br>
            <a:r>
              <a:rPr lang="en-US" sz="3600" b="1" dirty="0">
                <a:solidFill>
                  <a:srgbClr val="8F9C53"/>
                </a:solidFill>
              </a:rPr>
              <a:t>Financial Oversight and Monitoring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1624018"/>
            <a:ext cx="8229600" cy="39561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/>
              <a:t>Automatically scores defined financial targets</a:t>
            </a:r>
          </a:p>
          <a:p>
            <a:pPr lvl="0"/>
            <a:r>
              <a:rPr lang="en-US" sz="3500" dirty="0"/>
              <a:t>Only the Scorecard provides trend data </a:t>
            </a:r>
          </a:p>
          <a:p>
            <a:pPr lvl="0"/>
            <a:r>
              <a:rPr lang="en-US" sz="3500" dirty="0"/>
              <a:t>Populates data in Annual Reports</a:t>
            </a:r>
          </a:p>
          <a:p>
            <a:pPr lvl="0"/>
            <a:r>
              <a:rPr lang="en-US" sz="3500" dirty="0"/>
              <a:t>Centrally stores and delivers transparent data</a:t>
            </a:r>
          </a:p>
          <a:p>
            <a:pPr lvl="0"/>
            <a:r>
              <a:rPr lang="en-US" sz="3500" dirty="0"/>
              <a:t>At a glance, provides a portfolio view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12" y="5610741"/>
            <a:ext cx="3997234" cy="87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26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B4FE-422B-4AEC-B8ED-69F5EB47B3B3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55" y="5974165"/>
            <a:ext cx="3095921" cy="679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175" y="399746"/>
            <a:ext cx="5269669" cy="625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40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8F9C53"/>
                </a:solidFill>
                <a:latin typeface="Century Gothic" panose="020B0502020202020204" pitchFamily="34" charset="0"/>
              </a:rPr>
              <a:t>Epicenter – Quick Overview</a:t>
            </a:r>
            <a:r>
              <a:rPr lang="en-US" sz="3200" b="1" dirty="0">
                <a:solidFill>
                  <a:srgbClr val="8F9C5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dirty="0">
                <a:solidFill>
                  <a:srgbClr val="8F9C53"/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rgbClr val="8F9C53"/>
                </a:solidFill>
                <a:latin typeface="Century Gothic" panose="020B0502020202020204" pitchFamily="34" charset="0"/>
              </a:rPr>
              <a:t>On-Line </a:t>
            </a:r>
            <a:r>
              <a:rPr lang="en-US" sz="3200" b="1" dirty="0" smtClean="0">
                <a:solidFill>
                  <a:srgbClr val="8F9C53"/>
                </a:solidFill>
                <a:latin typeface="Century Gothic" panose="020B0502020202020204" pitchFamily="34" charset="0"/>
              </a:rPr>
              <a:t>Document Management and Oversight </a:t>
            </a:r>
            <a:r>
              <a:rPr lang="en-US" sz="3200" b="1" dirty="0">
                <a:solidFill>
                  <a:srgbClr val="8F9C53"/>
                </a:solidFill>
                <a:latin typeface="Century Gothic" panose="020B0502020202020204" pitchFamily="34" charset="0"/>
              </a:rPr>
              <a:t>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-US" sz="4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1998">
            <a:off x="545934" y="1756826"/>
            <a:ext cx="3801951" cy="4384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9141">
            <a:off x="7106021" y="2017560"/>
            <a:ext cx="4556047" cy="3154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271" y="1664493"/>
            <a:ext cx="4124841" cy="456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87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Panel Discussion</a:t>
            </a:r>
            <a:br>
              <a:rPr lang="en-US" b="1" dirty="0">
                <a:solidFill>
                  <a:srgbClr val="8F9C53"/>
                </a:solidFill>
              </a:rPr>
            </a:br>
            <a:r>
              <a:rPr lang="en-US" b="1" dirty="0">
                <a:solidFill>
                  <a:srgbClr val="8F9C53"/>
                </a:solidFill>
              </a:rPr>
              <a:t>Your Questions and Input - 1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512" y="2326907"/>
            <a:ext cx="11511813" cy="2938112"/>
          </a:xfrm>
        </p:spPr>
        <p:txBody>
          <a:bodyPr>
            <a:normAutofit/>
          </a:bodyPr>
          <a:lstStyle/>
          <a:p>
            <a:pPr lvl="0"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Panelists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Miles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Denniston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Vice President, CSMC (Charter School Management Corporation)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Debi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Deal – CFE – Intervention Specialist, FCMAT (Fiscal Crisis &amp; Management Assistance Team)</a:t>
            </a:r>
          </a:p>
        </p:txBody>
      </p:sp>
    </p:spTree>
    <p:extLst>
      <p:ext uri="{BB962C8B-B14F-4D97-AF65-F5344CB8AC3E}">
        <p14:creationId xmlns:p14="http://schemas.microsoft.com/office/powerpoint/2010/main" val="4006100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Panel Discussion</a:t>
            </a:r>
            <a:br>
              <a:rPr lang="en-US" b="1" dirty="0">
                <a:solidFill>
                  <a:srgbClr val="8F9C53"/>
                </a:solidFill>
              </a:rPr>
            </a:br>
            <a:r>
              <a:rPr lang="en-US" b="1" dirty="0">
                <a:solidFill>
                  <a:srgbClr val="8F9C53"/>
                </a:solidFill>
              </a:rPr>
              <a:t>Your Questions and Input - 2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878" y="2310073"/>
            <a:ext cx="11425188" cy="3166711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en-US" b="1" dirty="0"/>
              <a:t>Leading Questions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will fiscal metrics and ratios help the school and the authorizer identify when a school is doing well, is facing fiscal pressures, or is at serious risk of failure?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/>
              <a:t>How effective </a:t>
            </a:r>
            <a:r>
              <a:rPr lang="en-US" dirty="0"/>
              <a:t>do you think  small charter schools and small authorizers can be in using these fiscal metrics and </a:t>
            </a:r>
            <a:r>
              <a:rPr lang="en-US" dirty="0" smtClean="0"/>
              <a:t>ratios</a:t>
            </a:r>
            <a:r>
              <a:rPr lang="en-US" dirty="0"/>
              <a:t>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two top things CARSNet, CCAP and the authorizing community should be considering in further developing and implementing these standards?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6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Additional Resources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803" y="2021909"/>
            <a:ext cx="8534400" cy="252923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7B63A"/>
                </a:solidFill>
              </a:rPr>
              <a:t> </a:t>
            </a:r>
            <a:endParaRPr lang="en-US" dirty="0"/>
          </a:p>
          <a:p>
            <a:r>
              <a:rPr lang="en-US" sz="4500" b="1" dirty="0"/>
              <a:t>CARSNet Website</a:t>
            </a:r>
          </a:p>
          <a:p>
            <a:r>
              <a:rPr lang="en-US" sz="6600" dirty="0" smtClean="0">
                <a:solidFill>
                  <a:srgbClr val="F7B63A"/>
                </a:solidFill>
                <a:hlinkClick r:id="rId3"/>
              </a:rPr>
              <a:t>www.carsnet.org</a:t>
            </a:r>
            <a:endParaRPr lang="en-US" sz="6600" dirty="0" smtClean="0">
              <a:solidFill>
                <a:srgbClr val="F7B63A"/>
              </a:solidFill>
            </a:endParaRPr>
          </a:p>
          <a:p>
            <a:r>
              <a:rPr lang="en-US" sz="4400" b="1" dirty="0" smtClean="0">
                <a:solidFill>
                  <a:schemeClr val="bg1">
                    <a:lumMod val="50000"/>
                  </a:schemeClr>
                </a:solidFill>
              </a:rPr>
              <a:t>CCAP Website</a:t>
            </a:r>
          </a:p>
          <a:p>
            <a:r>
              <a:rPr lang="en-US" sz="6600" dirty="0" smtClean="0">
                <a:solidFill>
                  <a:srgbClr val="F7B63A"/>
                </a:solidFill>
                <a:hlinkClick r:id="rId4"/>
              </a:rPr>
              <a:t>www.calauthorizers.org</a:t>
            </a:r>
            <a:r>
              <a:rPr lang="en-US" sz="6600" dirty="0" smtClean="0">
                <a:solidFill>
                  <a:srgbClr val="F7B63A"/>
                </a:solidFill>
              </a:rPr>
              <a:t>  </a:t>
            </a:r>
            <a:endParaRPr lang="en-US" sz="6600" dirty="0">
              <a:solidFill>
                <a:srgbClr val="F7B63A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39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138009"/>
            <a:ext cx="10363200" cy="1470025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>
                <a:solidFill>
                  <a:srgbClr val="8F9C53"/>
                </a:solidFill>
              </a:rPr>
              <a:t>Contact Information</a:t>
            </a:r>
            <a:endParaRPr lang="en-US" sz="48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140" y="1607423"/>
            <a:ext cx="9375010" cy="4109987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b="1" dirty="0"/>
              <a:t>David Patterson</a:t>
            </a:r>
            <a:r>
              <a:rPr lang="en-US" dirty="0"/>
              <a:t> </a:t>
            </a:r>
            <a:r>
              <a:rPr lang="en-US" dirty="0" err="1"/>
              <a:t>Ed.D</a:t>
            </a:r>
            <a:r>
              <a:rPr lang="en-US" dirty="0"/>
              <a:t>., Director CARSNet (Charter Authorizers Regional Support Network)</a:t>
            </a:r>
          </a:p>
          <a:p>
            <a:pPr algn="l"/>
            <a:r>
              <a:rPr lang="en-US" dirty="0">
                <a:hlinkClick r:id="rId3"/>
              </a:rPr>
              <a:t>dpatterson@acoe.org</a:t>
            </a:r>
            <a:r>
              <a:rPr lang="en-US" dirty="0"/>
              <a:t> </a:t>
            </a:r>
          </a:p>
          <a:p>
            <a:pPr algn="l"/>
            <a:r>
              <a:rPr lang="en-US" dirty="0" smtClean="0"/>
              <a:t>916-801-2454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/>
              <a:t>Brianna Garcia, </a:t>
            </a:r>
            <a:r>
              <a:rPr lang="en-US" dirty="0"/>
              <a:t>Director, Management Consulting Services, School Services of California (SSC)</a:t>
            </a:r>
          </a:p>
          <a:p>
            <a:pPr algn="l"/>
            <a:r>
              <a:rPr lang="en-US" dirty="0">
                <a:hlinkClick r:id="rId4"/>
              </a:rPr>
              <a:t>briannag@sscal.com</a:t>
            </a:r>
            <a:endParaRPr lang="en-US" dirty="0"/>
          </a:p>
          <a:p>
            <a:pPr algn="l"/>
            <a:r>
              <a:rPr lang="en-US" dirty="0" smtClean="0"/>
              <a:t>916-446-7517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 smtClean="0"/>
              <a:t>Darlene </a:t>
            </a:r>
            <a:r>
              <a:rPr lang="en-US" b="1" dirty="0"/>
              <a:t>Chambers</a:t>
            </a:r>
            <a:r>
              <a:rPr lang="en-US" dirty="0" smtClean="0"/>
              <a:t>, Ph.D., </a:t>
            </a:r>
            <a:r>
              <a:rPr lang="en-US" dirty="0"/>
              <a:t>Senior Vice President National Charter Schools Institute</a:t>
            </a:r>
          </a:p>
          <a:p>
            <a:pPr algn="l"/>
            <a:r>
              <a:rPr lang="en-US" dirty="0" smtClean="0">
                <a:hlinkClick r:id="rId5"/>
              </a:rPr>
              <a:t>dchambers@charternstitute.org</a:t>
            </a:r>
            <a:endParaRPr lang="en-US" dirty="0"/>
          </a:p>
          <a:p>
            <a:pPr algn="l"/>
            <a:r>
              <a:rPr lang="en-US" dirty="0" smtClean="0"/>
              <a:t>989-317-3510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 smtClean="0"/>
              <a:t>Debi </a:t>
            </a:r>
            <a:r>
              <a:rPr lang="en-US" b="1" dirty="0"/>
              <a:t>Deal,</a:t>
            </a:r>
            <a:r>
              <a:rPr lang="en-US" dirty="0"/>
              <a:t> CFE Intervention Specialist, FCMAT (Fiscal Crisis &amp; Management Assistance Team)</a:t>
            </a:r>
          </a:p>
          <a:p>
            <a:pPr algn="l"/>
            <a:r>
              <a:rPr lang="en-US" dirty="0">
                <a:hlinkClick r:id="rId6"/>
              </a:rPr>
              <a:t>ddeal@fcmat.org</a:t>
            </a:r>
            <a:endParaRPr lang="en-US" dirty="0"/>
          </a:p>
          <a:p>
            <a:pPr algn="l"/>
            <a:r>
              <a:rPr lang="en-US" dirty="0" smtClean="0"/>
              <a:t>661-802-0228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/>
              <a:t>Miles </a:t>
            </a:r>
            <a:r>
              <a:rPr lang="en-US" b="1" dirty="0" err="1"/>
              <a:t>Denniston</a:t>
            </a:r>
            <a:r>
              <a:rPr lang="en-US" b="1" dirty="0"/>
              <a:t>, </a:t>
            </a:r>
            <a:r>
              <a:rPr lang="en-US" dirty="0"/>
              <a:t>Vice President, CSMC (Charter School Management Corporation)</a:t>
            </a:r>
          </a:p>
          <a:p>
            <a:pPr algn="l"/>
            <a:r>
              <a:rPr lang="en-US" dirty="0">
                <a:hlinkClick r:id="rId7"/>
              </a:rPr>
              <a:t>mdenniston@csmci.com</a:t>
            </a:r>
            <a:endParaRPr lang="en-US" dirty="0"/>
          </a:p>
          <a:p>
            <a:pPr algn="l"/>
            <a:r>
              <a:rPr lang="en-US" dirty="0" smtClean="0"/>
              <a:t>510-846-2174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29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138009"/>
            <a:ext cx="10363200" cy="1470025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rgbClr val="8F9C53"/>
                </a:solidFill>
              </a:rPr>
              <a:t>Presenters</a:t>
            </a:r>
            <a:endParaRPr lang="en-US" sz="48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140" y="1607423"/>
            <a:ext cx="9375010" cy="410998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/>
              <a:t>David Patterson</a:t>
            </a:r>
            <a:r>
              <a:rPr lang="en-US" dirty="0"/>
              <a:t> </a:t>
            </a:r>
            <a:r>
              <a:rPr lang="en-US" dirty="0" err="1"/>
              <a:t>Ed.D</a:t>
            </a:r>
            <a:r>
              <a:rPr lang="en-US" dirty="0"/>
              <a:t>., Director CARSNet (Charter Authorizers Regional Support Network)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/>
              <a:t>Brianna Garcia, </a:t>
            </a:r>
            <a:r>
              <a:rPr lang="en-US" dirty="0"/>
              <a:t>Director, Management Consulting Services, School Services of California (SSC)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 smtClean="0"/>
              <a:t>Darlene </a:t>
            </a:r>
            <a:r>
              <a:rPr lang="en-US" b="1" dirty="0"/>
              <a:t>Chambers</a:t>
            </a:r>
            <a:r>
              <a:rPr lang="en-US" dirty="0" smtClean="0"/>
              <a:t>, Ph.D., </a:t>
            </a:r>
            <a:r>
              <a:rPr lang="en-US" dirty="0"/>
              <a:t>Senior Vice President National Charter Schools Institute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 smtClean="0"/>
              <a:t>Debi </a:t>
            </a:r>
            <a:r>
              <a:rPr lang="en-US" b="1" dirty="0"/>
              <a:t>Deal,</a:t>
            </a:r>
            <a:r>
              <a:rPr lang="en-US" dirty="0"/>
              <a:t> CFE Intervention Specialist, FCMAT (Fiscal Crisis &amp; Management Assistance Team)</a:t>
            </a:r>
          </a:p>
          <a:p>
            <a:pPr algn="l"/>
            <a:endParaRPr lang="en-US" sz="1700" dirty="0"/>
          </a:p>
          <a:p>
            <a:pPr algn="l"/>
            <a:r>
              <a:rPr lang="en-US" b="1" dirty="0"/>
              <a:t>Miles </a:t>
            </a:r>
            <a:r>
              <a:rPr lang="en-US" b="1" dirty="0" err="1"/>
              <a:t>Denniston</a:t>
            </a:r>
            <a:r>
              <a:rPr lang="en-US" b="1" dirty="0"/>
              <a:t>, </a:t>
            </a:r>
            <a:r>
              <a:rPr lang="en-US" dirty="0"/>
              <a:t>Vice President, CSMC (Charter School Management Corporation)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16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en-US" dirty="0">
                <a:solidFill>
                  <a:srgbClr val="8F9C53"/>
                </a:solidFill>
              </a:rPr>
              <a:t/>
            </a:r>
            <a:br>
              <a:rPr lang="en-US" dirty="0">
                <a:solidFill>
                  <a:srgbClr val="8F9C53"/>
                </a:solidFill>
              </a:rPr>
            </a:br>
            <a:r>
              <a:rPr lang="en-US" b="1" dirty="0" smtClean="0">
                <a:solidFill>
                  <a:srgbClr val="8F9C53"/>
                </a:solidFill>
              </a:rPr>
              <a:t/>
            </a:r>
            <a:br>
              <a:rPr lang="en-US" b="1" dirty="0" smtClean="0">
                <a:solidFill>
                  <a:srgbClr val="8F9C53"/>
                </a:solidFill>
              </a:rPr>
            </a:br>
            <a:r>
              <a:rPr lang="en-US" dirty="0">
                <a:solidFill>
                  <a:srgbClr val="8F9C53"/>
                </a:solidFill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803" y="2021909"/>
            <a:ext cx="8534400" cy="252923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8F9C53"/>
                </a:solidFill>
              </a:rPr>
              <a:t>What is CARSNet?</a:t>
            </a:r>
            <a:br>
              <a:rPr lang="en-US" sz="4800" b="1" dirty="0">
                <a:solidFill>
                  <a:srgbClr val="8F9C53"/>
                </a:solidFill>
              </a:rPr>
            </a:br>
            <a:r>
              <a:rPr lang="en-US" sz="4800" b="1" dirty="0">
                <a:solidFill>
                  <a:srgbClr val="8F9C53"/>
                </a:solidFill>
              </a:rPr>
              <a:t>What is CCAP?</a:t>
            </a:r>
            <a:endParaRPr lang="en-US" sz="4800" dirty="0">
              <a:solidFill>
                <a:srgbClr val="F7B6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12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Outcomes for the Workshop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792" y="2079057"/>
            <a:ext cx="9163250" cy="3157086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Participants Have an Understanding: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Why fiscal viability is critical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What are fiscal leading indicators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Leading indicators developed by CARSNet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Discussion and your feedback</a:t>
            </a:r>
          </a:p>
        </p:txBody>
      </p:sp>
    </p:spTree>
    <p:extLst>
      <p:ext uri="{BB962C8B-B14F-4D97-AF65-F5344CB8AC3E}">
        <p14:creationId xmlns:p14="http://schemas.microsoft.com/office/powerpoint/2010/main" val="3754681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61009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Why is charter financial </a:t>
            </a:r>
            <a:r>
              <a:rPr lang="en-US" b="1" dirty="0" smtClean="0">
                <a:solidFill>
                  <a:srgbClr val="8F9C53"/>
                </a:solidFill>
              </a:rPr>
              <a:t/>
            </a:r>
            <a:br>
              <a:rPr lang="en-US" b="1" dirty="0" smtClean="0">
                <a:solidFill>
                  <a:srgbClr val="8F9C53"/>
                </a:solidFill>
              </a:rPr>
            </a:br>
            <a:r>
              <a:rPr lang="en-US" b="1" dirty="0" smtClean="0">
                <a:solidFill>
                  <a:srgbClr val="8F9C53"/>
                </a:solidFill>
              </a:rPr>
              <a:t>oversight </a:t>
            </a:r>
            <a:r>
              <a:rPr lang="en-US" b="1" dirty="0">
                <a:solidFill>
                  <a:srgbClr val="8F9C53"/>
                </a:solidFill>
              </a:rPr>
              <a:t>critical?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7420"/>
            <a:ext cx="10728961" cy="166516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8F9C53"/>
                </a:solidFill>
                <a:latin typeface="Arial Narrow" panose="020B0606020202030204" pitchFamily="34" charset="0"/>
              </a:rPr>
              <a:t>According to the Center for Education Reform, </a:t>
            </a:r>
            <a:r>
              <a:rPr lang="en-US" b="1" i="1" dirty="0">
                <a:solidFill>
                  <a:srgbClr val="F7B63A"/>
                </a:solidFill>
                <a:latin typeface="Arial Narrow" panose="020B0606020202030204" pitchFamily="34" charset="0"/>
              </a:rPr>
              <a:t>42%</a:t>
            </a:r>
            <a:r>
              <a:rPr lang="en-US" b="1" i="1" dirty="0">
                <a:solidFill>
                  <a:srgbClr val="8F9C53"/>
                </a:solidFill>
                <a:latin typeface="Arial Narrow" panose="020B0606020202030204" pitchFamily="34" charset="0"/>
              </a:rPr>
              <a:t> of charter school closures can be attributed to </a:t>
            </a:r>
            <a:r>
              <a:rPr lang="en-US" b="1" i="1" dirty="0">
                <a:solidFill>
                  <a:srgbClr val="F7B63A"/>
                </a:solidFill>
                <a:latin typeface="Arial Narrow" panose="020B0606020202030204" pitchFamily="34" charset="0"/>
              </a:rPr>
              <a:t>financial deficiencies</a:t>
            </a:r>
            <a:r>
              <a:rPr lang="en-US" b="1" i="1" dirty="0">
                <a:solidFill>
                  <a:srgbClr val="8F9C53"/>
                </a:solidFill>
                <a:latin typeface="Arial Narrow" panose="020B0606020202030204" pitchFamily="34" charset="0"/>
              </a:rPr>
              <a:t>.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55346814"/>
              </p:ext>
            </p:extLst>
          </p:nvPr>
        </p:nvGraphicFramePr>
        <p:xfrm>
          <a:off x="3503595" y="2675823"/>
          <a:ext cx="5313145" cy="3121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6888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F9C53"/>
                </a:solidFill>
              </a:rPr>
              <a:t>What’s </a:t>
            </a:r>
            <a:r>
              <a:rPr lang="en-US" b="1" dirty="0">
                <a:solidFill>
                  <a:srgbClr val="8F9C53"/>
                </a:solidFill>
              </a:rPr>
              <a:t>In Ed Code?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017" y="1973176"/>
            <a:ext cx="10934299" cy="3291840"/>
          </a:xfrm>
        </p:spPr>
        <p:txBody>
          <a:bodyPr>
            <a:normAutofit/>
          </a:bodyPr>
          <a:lstStyle/>
          <a:p>
            <a:pPr algn="l"/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 47604.32: 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chartering authority…shall do all of the following with respect to each charter school under its authority:</a:t>
            </a:r>
          </a:p>
          <a:p>
            <a:pPr algn="l"/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algn="l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…(d) Monitor the fiscal condition of each charter school under its authority</a:t>
            </a:r>
          </a:p>
        </p:txBody>
      </p:sp>
    </p:spTree>
    <p:extLst>
      <p:ext uri="{BB962C8B-B14F-4D97-AF65-F5344CB8AC3E}">
        <p14:creationId xmlns:p14="http://schemas.microsoft.com/office/powerpoint/2010/main" val="3073638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CARSNet Undertook Identifying Fiscal Metrics that Work for California Charter Schools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018" y="2577170"/>
            <a:ext cx="9785685" cy="2861110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Values, Principles and Expectations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Design Principles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Authorizers in CA, NACSA, FCMAT, School Services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Guidance from NACSA, standards being used in other states</a:t>
            </a:r>
          </a:p>
        </p:txBody>
      </p:sp>
    </p:spTree>
    <p:extLst>
      <p:ext uri="{BB962C8B-B14F-4D97-AF65-F5344CB8AC3E}">
        <p14:creationId xmlns:p14="http://schemas.microsoft.com/office/powerpoint/2010/main" val="265132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8F9C53"/>
                </a:solidFill>
              </a:rPr>
              <a:t>Three Categories of Accountability Metrics - 1</a:t>
            </a:r>
            <a:endParaRPr lang="en-US" sz="60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5018" y="2348563"/>
            <a:ext cx="9384640" cy="2723949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Near-Term Measures, Sustainability and Financial Compliance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These are leading indicators for the school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ongoing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consolidate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urther 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57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650" y="551884"/>
            <a:ext cx="103632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8F9C53"/>
                </a:solidFill>
              </a:rPr>
              <a:t> </a:t>
            </a:r>
            <a:endParaRPr lang="en-US" sz="4900" b="1" dirty="0">
              <a:solidFill>
                <a:srgbClr val="8F9C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803" y="2798545"/>
            <a:ext cx="8534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7B63A"/>
                </a:solidFill>
              </a:rPr>
              <a:t>  </a:t>
            </a:r>
            <a:endParaRPr lang="en-US" dirty="0">
              <a:solidFill>
                <a:srgbClr val="F7B63A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76956"/>
              </p:ext>
            </p:extLst>
          </p:nvPr>
        </p:nvGraphicFramePr>
        <p:xfrm>
          <a:off x="1350746" y="173256"/>
          <a:ext cx="9660555" cy="55541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88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8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anose="020B0606020202030204" pitchFamily="34" charset="0"/>
                        </a:rPr>
                        <a:t>Measure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 Narrow" panose="020B0606020202030204" pitchFamily="34" charset="0"/>
                        </a:rPr>
                        <a:t>Metric</a:t>
                      </a:r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5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Near-Term Measures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1.a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Current ratio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1.b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Unrestricted days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cash on hand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1.c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Enrollment variance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1.d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Unduplicated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pupil percentage (UPP) variance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1.e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Default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5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Sustainability Measures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2.a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Total margin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2.b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Debt to asset ratio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2.c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Cash flow monitoring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2.d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Debt service coverage ratio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2.e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Minimum Proportionality Percentage (MPP)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5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Financial Compliance Measures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3.a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Financial reporting and compliance requirements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554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3.b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Generally Accepted Accounting Principles (GAAP)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478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jan 2016 carsnet boot camp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jan 2016 carsnet boot camp template</Template>
  <TotalTime>559</TotalTime>
  <Words>604</Words>
  <Application>Microsoft Office PowerPoint</Application>
  <PresentationFormat>Widescreen</PresentationFormat>
  <Paragraphs>136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Century Gothic</vt:lpstr>
      <vt:lpstr>Symbol</vt:lpstr>
      <vt:lpstr>jan 2016 carsnet boot camp template</vt:lpstr>
      <vt:lpstr>Measuring Charter School Financial Viability: A Better Approach</vt:lpstr>
      <vt:lpstr>Presenters</vt:lpstr>
      <vt:lpstr>   </vt:lpstr>
      <vt:lpstr>Outcomes for the Workshop</vt:lpstr>
      <vt:lpstr>Why is charter financial  oversight critical?</vt:lpstr>
      <vt:lpstr>What’s In Ed Code?</vt:lpstr>
      <vt:lpstr>CARSNet Undertook Identifying Fiscal Metrics that Work for California Charter Schools</vt:lpstr>
      <vt:lpstr>Three Categories of Accountability Metrics - 1</vt:lpstr>
      <vt:lpstr> </vt:lpstr>
      <vt:lpstr>Working Smarter, Not Harder</vt:lpstr>
      <vt:lpstr>PowerPoint Presentation</vt:lpstr>
      <vt:lpstr>Epicenter Scorecard:  Financial Oversight and Monitoring</vt:lpstr>
      <vt:lpstr>PowerPoint Presentation</vt:lpstr>
      <vt:lpstr>Epicenter – Quick Overview On-Line Document Management and Oversight Tool</vt:lpstr>
      <vt:lpstr>Panel Discussion Your Questions and Input - 1</vt:lpstr>
      <vt:lpstr>Panel Discussion Your Questions and Input - 2</vt:lpstr>
      <vt:lpstr>Additional Resources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Alameda County Office of Education’s California Charter Authorizers Boot Camp</dc:title>
  <dc:creator>ggreely</dc:creator>
  <cp:lastModifiedBy>David Patterson</cp:lastModifiedBy>
  <cp:revision>53</cp:revision>
  <cp:lastPrinted>2018-03-18T19:03:47Z</cp:lastPrinted>
  <dcterms:created xsi:type="dcterms:W3CDTF">2016-01-20T20:26:33Z</dcterms:created>
  <dcterms:modified xsi:type="dcterms:W3CDTF">2018-03-21T21:19:04Z</dcterms:modified>
</cp:coreProperties>
</file>