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tags/tag7.xml" ContentType="application/vnd.openxmlformats-officedocument.presentationml.tags+xml"/>
  <Override PartName="/ppt/notesSlides/notesSlide8.xml" ContentType="application/vnd.openxmlformats-officedocument.presentationml.notesSlide+xml"/>
  <Override PartName="/ppt/tags/tag8.xml" ContentType="application/vnd.openxmlformats-officedocument.presentationml.tags+xml"/>
  <Override PartName="/ppt/notesSlides/notesSlide9.xml" ContentType="application/vnd.openxmlformats-officedocument.presentationml.notesSlide+xml"/>
  <Override PartName="/ppt/tags/tag9.xml" ContentType="application/vnd.openxmlformats-officedocument.presentationml.tags+xml"/>
  <Override PartName="/ppt/notesSlides/notesSlide10.xml" ContentType="application/vnd.openxmlformats-officedocument.presentationml.notesSlide+xml"/>
  <Override PartName="/ppt/tags/tag10.xml" ContentType="application/vnd.openxmlformats-officedocument.presentationml.tag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tags/tag11.xml" ContentType="application/vnd.openxmlformats-officedocument.presentationml.tags+xml"/>
  <Override PartName="/ppt/notesSlides/notesSlide16.xml" ContentType="application/vnd.openxmlformats-officedocument.presentationml.notesSlide+xml"/>
  <Override PartName="/ppt/tags/tag12.xml" ContentType="application/vnd.openxmlformats-officedocument.presentationml.tags+xml"/>
  <Override PartName="/ppt/notesSlides/notesSlide17.xml" ContentType="application/vnd.openxmlformats-officedocument.presentationml.notesSlide+xml"/>
  <Override PartName="/ppt/tags/tag13.xml" ContentType="application/vnd.openxmlformats-officedocument.presentationml.tags+xml"/>
  <Override PartName="/ppt/notesSlides/notesSlide18.xml" ContentType="application/vnd.openxmlformats-officedocument.presentationml.notesSlide+xml"/>
  <Override PartName="/ppt/tags/tag1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notesMasterIdLst>
    <p:notesMasterId r:id="rId20"/>
  </p:notesMasterIdLst>
  <p:handoutMasterIdLst>
    <p:handoutMasterId r:id="rId21"/>
  </p:handoutMasterIdLst>
  <p:sldIdLst>
    <p:sldId id="256" r:id="rId2"/>
    <p:sldId id="274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75" r:id="rId12"/>
    <p:sldId id="276" r:id="rId13"/>
    <p:sldId id="277" r:id="rId14"/>
    <p:sldId id="278" r:id="rId15"/>
    <p:sldId id="273" r:id="rId16"/>
    <p:sldId id="272" r:id="rId17"/>
    <p:sldId id="271" r:id="rId18"/>
    <p:sldId id="270" r:id="rId19"/>
  </p:sldIdLst>
  <p:sldSz cx="12192000" cy="6858000"/>
  <p:notesSz cx="9051925" cy="7077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29" userDrawn="1">
          <p15:clr>
            <a:srgbClr val="A4A3A4"/>
          </p15:clr>
        </p15:guide>
        <p15:guide id="2" pos="285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9C53"/>
    <a:srgbClr val="F7B63A"/>
    <a:srgbClr val="E951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8" autoAdjust="0"/>
    <p:restoredTop sz="74874" autoAdjust="0"/>
  </p:normalViewPr>
  <p:slideViewPr>
    <p:cSldViewPr snapToGrid="0">
      <p:cViewPr varScale="1">
        <p:scale>
          <a:sx n="58" d="100"/>
          <a:sy n="58" d="100"/>
        </p:scale>
        <p:origin x="1368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32" d="100"/>
          <a:sy n="132" d="100"/>
        </p:scale>
        <p:origin x="-1842" y="-78"/>
      </p:cViewPr>
      <p:guideLst>
        <p:guide orient="horz" pos="2229"/>
        <p:guide pos="285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39700" h="139700"/>
            </a:sp3d>
          </c:spPr>
          <c:dPt>
            <c:idx val="0"/>
            <c:bubble3D val="0"/>
            <c:spPr>
              <a:solidFill>
                <a:srgbClr val="008000"/>
              </a:solidFill>
              <a:ln>
                <a:noFill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39700" h="139700"/>
              </a:sp3d>
            </c:spPr>
            <c:extLst>
              <c:ext xmlns:c16="http://schemas.microsoft.com/office/drawing/2014/chart" uri="{C3380CC4-5D6E-409C-BE32-E72D297353CC}">
                <c16:uniqueId val="{00000001-5DF4-41E6-A841-48F73CA64912}"/>
              </c:ext>
            </c:extLst>
          </c:dPt>
          <c:dPt>
            <c:idx val="1"/>
            <c:bubble3D val="0"/>
            <c:spPr>
              <a:solidFill>
                <a:srgbClr val="FF9900"/>
              </a:solidFill>
              <a:ln>
                <a:noFill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39700" h="139700"/>
              </a:sp3d>
            </c:spPr>
            <c:extLst>
              <c:ext xmlns:c16="http://schemas.microsoft.com/office/drawing/2014/chart" uri="{C3380CC4-5D6E-409C-BE32-E72D297353CC}">
                <c16:uniqueId val="{00000003-5DF4-41E6-A841-48F73CA64912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c:spPr>
            <c:extLst>
              <c:ext xmlns:c16="http://schemas.microsoft.com/office/drawing/2014/chart" uri="{C3380CC4-5D6E-409C-BE32-E72D297353CC}">
                <c16:uniqueId val="{00000005-5DF4-41E6-A841-48F73CA64912}"/>
              </c:ext>
            </c:extLst>
          </c:dPt>
          <c:dPt>
            <c:idx val="3"/>
            <c:bubble3D val="0"/>
            <c:spPr>
              <a:solidFill>
                <a:srgbClr val="C00000"/>
              </a:solidFill>
              <a:ln>
                <a:noFill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39700" h="139700"/>
              </a:sp3d>
            </c:spPr>
            <c:extLst>
              <c:ext xmlns:c16="http://schemas.microsoft.com/office/drawing/2014/chart" uri="{C3380CC4-5D6E-409C-BE32-E72D297353CC}">
                <c16:uniqueId val="{00000007-5DF4-41E6-A841-48F73CA64912}"/>
              </c:ext>
            </c:extLst>
          </c:dPt>
          <c:dPt>
            <c:idx val="4"/>
            <c:bubble3D val="0"/>
            <c:spPr>
              <a:solidFill>
                <a:schemeClr val="bg2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39700" h="139700"/>
              </a:sp3d>
            </c:spPr>
            <c:extLst>
              <c:ext xmlns:c16="http://schemas.microsoft.com/office/drawing/2014/chart" uri="{C3380CC4-5D6E-409C-BE32-E72D297353CC}">
                <c16:uniqueId val="{00000009-5DF4-41E6-A841-48F73CA64912}"/>
              </c:ext>
            </c:extLst>
          </c:dPt>
          <c:dPt>
            <c:idx val="5"/>
            <c:bubble3D val="0"/>
            <c:spPr>
              <a:solidFill>
                <a:srgbClr val="0070C0"/>
              </a:solidFill>
              <a:ln>
                <a:noFill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39700" h="139700"/>
              </a:sp3d>
            </c:spPr>
            <c:extLst>
              <c:ext xmlns:c16="http://schemas.microsoft.com/office/drawing/2014/chart" uri="{C3380CC4-5D6E-409C-BE32-E72D297353CC}">
                <c16:uniqueId val="{0000000B-5DF4-41E6-A841-48F73CA64912}"/>
              </c:ext>
            </c:extLst>
          </c:dPt>
          <c:dLbls>
            <c:dLbl>
              <c:idx val="0"/>
              <c:layout>
                <c:manualLayout>
                  <c:x val="-0.17361499343832021"/>
                  <c:y val="6.916732283464567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DF4-41E6-A841-48F73CA64912}"/>
                </c:ext>
              </c:extLst>
            </c:dLbl>
            <c:dLbl>
              <c:idx val="1"/>
              <c:layout>
                <c:manualLayout>
                  <c:x val="6.5630495406824141E-2"/>
                  <c:y val="-0.19547121062992126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DF4-41E6-A841-48F73CA64912}"/>
                </c:ext>
              </c:extLst>
            </c:dLbl>
            <c:dLbl>
              <c:idx val="2"/>
              <c:layout>
                <c:manualLayout>
                  <c:x val="0.10490625000000001"/>
                  <c:y val="-4.4451279527558483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DF4-41E6-A841-48F73CA64912}"/>
                </c:ext>
              </c:extLst>
            </c:dLbl>
            <c:dLbl>
              <c:idx val="3"/>
              <c:layout>
                <c:manualLayout>
                  <c:x val="8.2006479658792653E-2"/>
                  <c:y val="0.1145250984251968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DF4-41E6-A841-48F73CA64912}"/>
                </c:ext>
              </c:extLst>
            </c:dLbl>
            <c:dLbl>
              <c:idx val="4"/>
              <c:layout>
                <c:manualLayout>
                  <c:x val="6.3390994094488187E-2"/>
                  <c:y val="0.1353021653543307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DF4-41E6-A841-48F73CA64912}"/>
                </c:ext>
              </c:extLst>
            </c:dLbl>
            <c:dLbl>
              <c:idx val="5"/>
              <c:layout>
                <c:manualLayout>
                  <c:x val="2.1364337270341208E-2"/>
                  <c:y val="0.12630191929133858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DF4-41E6-A841-48F73CA649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shade val="95000"/>
                      <a:satMod val="105000"/>
                    </a:schemeClr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Financial</c:v>
                </c:pt>
                <c:pt idx="1">
                  <c:v>Mismanagement</c:v>
                </c:pt>
                <c:pt idx="2">
                  <c:v>Academic</c:v>
                </c:pt>
                <c:pt idx="3">
                  <c:v>District Obstacles</c:v>
                </c:pt>
                <c:pt idx="4">
                  <c:v>Other/Unknown</c:v>
                </c:pt>
                <c:pt idx="5">
                  <c:v>Facilities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41.7</c:v>
                </c:pt>
                <c:pt idx="1">
                  <c:v>24</c:v>
                </c:pt>
                <c:pt idx="2">
                  <c:v>18.600000000000001</c:v>
                </c:pt>
                <c:pt idx="3">
                  <c:v>6.3</c:v>
                </c:pt>
                <c:pt idx="4">
                  <c:v>4.8</c:v>
                </c:pt>
                <c:pt idx="5">
                  <c:v>4.5999999999999996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5DF4-41E6-A841-48F73CA64912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22501" cy="35385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27330" y="0"/>
            <a:ext cx="3922501" cy="35385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CDBF3FA-AF9E-412E-AA37-56A2C4C0051B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721994"/>
            <a:ext cx="3922501" cy="35385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27330" y="6721994"/>
            <a:ext cx="3922501" cy="35385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75894A6-CD70-4AF1-A99B-113D4A852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6244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923119" cy="354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27261" y="0"/>
            <a:ext cx="3923119" cy="354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C4BB03-D169-4634-B570-50F21EB53D6E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66938" y="530225"/>
            <a:ext cx="4718050" cy="2654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05811" y="3362252"/>
            <a:ext cx="7240303" cy="31843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721298"/>
            <a:ext cx="3923119" cy="354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27261" y="6721298"/>
            <a:ext cx="3923119" cy="354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E509F7-1D4D-4DE9-B848-D3F29A6FB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367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0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5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1.xml"/></Relationships>
</file>

<file path=ppt/notesSlides/_rels/notesSlide16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6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2.xml"/></Relationships>
</file>

<file path=ppt/notesSlides/_rels/notesSlide17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7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3.xml"/></Relationships>
</file>

<file path=ppt/notesSlides/_rels/notesSlide18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8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4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3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4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4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5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5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slide" Target="../slides/slide6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6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slide" Target="../slides/slide7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7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slide" Target="../slides/slide8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8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slide" Target="../slides/slide9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>
          <a:xfrm>
            <a:off x="962043" y="3371969"/>
            <a:ext cx="7240303" cy="3184364"/>
          </a:xfrm>
        </p:spPr>
        <p:txBody>
          <a:bodyPr/>
          <a:lstStyle/>
          <a:p>
            <a:endParaRPr lang="en-US" sz="1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509F7-1D4D-4DE9-B848-D3F29A6FBEE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4201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>
          <a:xfrm>
            <a:off x="962043" y="3371969"/>
            <a:ext cx="7240303" cy="3184364"/>
          </a:xfrm>
        </p:spPr>
        <p:txBody>
          <a:bodyPr/>
          <a:lstStyle/>
          <a:p>
            <a:endParaRPr lang="en-US" sz="1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509F7-1D4D-4DE9-B848-D3F29A6FBEE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4201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509F7-1D4D-4DE9-B848-D3F29A6FBEE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1832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509F7-1D4D-4DE9-B848-D3F29A6FBEE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9321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71AF7C-630B-44BD-8BB3-2659B0AD6C2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1316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0988" y="701675"/>
            <a:ext cx="6237287" cy="35099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8078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28665">
              <a:defRPr/>
            </a:pPr>
            <a:fld id="{87E509F7-1D4D-4DE9-B848-D3F29A6FBEEB}" type="slidenum">
              <a:rPr lang="en-US">
                <a:solidFill>
                  <a:prstClr val="black"/>
                </a:solidFill>
                <a:latin typeface="Calibri"/>
              </a:rPr>
              <a:pPr defTabSz="928665">
                <a:defRPr/>
              </a:pPr>
              <a:t>14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280931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>
          <a:xfrm>
            <a:off x="962043" y="3371969"/>
            <a:ext cx="7240303" cy="3184364"/>
          </a:xfrm>
        </p:spPr>
        <p:txBody>
          <a:bodyPr/>
          <a:lstStyle/>
          <a:p>
            <a:endParaRPr lang="en-US" sz="1800" dirty="0" smtClean="0"/>
          </a:p>
          <a:p>
            <a:endParaRPr lang="en-US" sz="1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509F7-1D4D-4DE9-B848-D3F29A6FBEE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4201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>
          <a:xfrm>
            <a:off x="962043" y="3371969"/>
            <a:ext cx="7240303" cy="3184364"/>
          </a:xfrm>
        </p:spPr>
        <p:txBody>
          <a:bodyPr/>
          <a:lstStyle/>
          <a:p>
            <a:endParaRPr lang="en-US" sz="1800" dirty="0" smtClean="0"/>
          </a:p>
          <a:p>
            <a:endParaRPr lang="en-US" sz="1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509F7-1D4D-4DE9-B848-D3F29A6FBEE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42016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>
          <a:xfrm>
            <a:off x="962043" y="3371969"/>
            <a:ext cx="7240303" cy="3184364"/>
          </a:xfrm>
        </p:spPr>
        <p:txBody>
          <a:bodyPr/>
          <a:lstStyle/>
          <a:p>
            <a:endParaRPr lang="en-US" sz="1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509F7-1D4D-4DE9-B848-D3F29A6FBEE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42016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>
          <a:xfrm>
            <a:off x="962043" y="3371969"/>
            <a:ext cx="7240303" cy="3184364"/>
          </a:xfrm>
        </p:spPr>
        <p:txBody>
          <a:bodyPr/>
          <a:lstStyle/>
          <a:p>
            <a:endParaRPr lang="en-US" sz="1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509F7-1D4D-4DE9-B848-D3F29A6FBEE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4201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>
          <a:xfrm>
            <a:off x="962043" y="3371969"/>
            <a:ext cx="7240303" cy="3184364"/>
          </a:xfrm>
        </p:spPr>
        <p:txBody>
          <a:bodyPr/>
          <a:lstStyle/>
          <a:p>
            <a:endParaRPr lang="en-US" sz="1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509F7-1D4D-4DE9-B848-D3F29A6FBEE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6022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>
          <a:xfrm>
            <a:off x="962043" y="3371969"/>
            <a:ext cx="7240303" cy="3184364"/>
          </a:xfrm>
        </p:spPr>
        <p:txBody>
          <a:bodyPr/>
          <a:lstStyle/>
          <a:p>
            <a:endParaRPr lang="en-US" sz="1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509F7-1D4D-4DE9-B848-D3F29A6FBEE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4201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>
          <a:xfrm>
            <a:off x="962043" y="3371969"/>
            <a:ext cx="7240303" cy="3184364"/>
          </a:xfrm>
        </p:spPr>
        <p:txBody>
          <a:bodyPr/>
          <a:lstStyle/>
          <a:p>
            <a:endParaRPr lang="en-US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509F7-1D4D-4DE9-B848-D3F29A6FBEE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4201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>
          <a:xfrm>
            <a:off x="962043" y="3371969"/>
            <a:ext cx="7240303" cy="3184364"/>
          </a:xfrm>
        </p:spPr>
        <p:txBody>
          <a:bodyPr/>
          <a:lstStyle/>
          <a:p>
            <a:endParaRPr lang="en-US" sz="1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509F7-1D4D-4DE9-B848-D3F29A6FBEE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4201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>
          <a:xfrm>
            <a:off x="962043" y="3371969"/>
            <a:ext cx="7240303" cy="3184364"/>
          </a:xfrm>
        </p:spPr>
        <p:txBody>
          <a:bodyPr/>
          <a:lstStyle/>
          <a:p>
            <a:endParaRPr lang="en-US" sz="1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509F7-1D4D-4DE9-B848-D3F29A6FBEE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4201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>
          <a:xfrm>
            <a:off x="962043" y="3371969"/>
            <a:ext cx="7240303" cy="3184364"/>
          </a:xfrm>
        </p:spPr>
        <p:txBody>
          <a:bodyPr/>
          <a:lstStyle/>
          <a:p>
            <a:endParaRPr lang="en-US" sz="1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509F7-1D4D-4DE9-B848-D3F29A6FBEE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4201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>
          <a:xfrm>
            <a:off x="962043" y="3371969"/>
            <a:ext cx="7240303" cy="3184364"/>
          </a:xfrm>
        </p:spPr>
        <p:txBody>
          <a:bodyPr/>
          <a:lstStyle/>
          <a:p>
            <a:endParaRPr lang="en-US" sz="1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509F7-1D4D-4DE9-B848-D3F29A6FBEE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4201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>
          <a:xfrm>
            <a:off x="962043" y="3371969"/>
            <a:ext cx="7240303" cy="3184364"/>
          </a:xfrm>
        </p:spPr>
        <p:txBody>
          <a:bodyPr/>
          <a:lstStyle/>
          <a:p>
            <a:endParaRPr lang="en-US" sz="18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509F7-1D4D-4DE9-B848-D3F29A6FBEE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4201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August 6-8, 2015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7432" y="5869352"/>
            <a:ext cx="3585198" cy="97099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15" y="5958582"/>
            <a:ext cx="3787335" cy="831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847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DD25B-2BE3-479F-9B81-DE0F31334923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DB4FE-422B-4AEC-B8ED-69F5EB47B3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2589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85600" y="274641"/>
            <a:ext cx="36576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800" y="274641"/>
            <a:ext cx="10769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DD25B-2BE3-479F-9B81-DE0F31334923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DB4FE-422B-4AEC-B8ED-69F5EB47B3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4122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August 6-8,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California Charter Authorizers Conference </a:t>
            </a:r>
            <a:r>
              <a:rPr lang="en-US">
                <a:sym typeface="Symbol"/>
              </a:rPr>
              <a:t>October 1,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4851" y="5646641"/>
            <a:ext cx="3371849" cy="9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15094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DD25B-2BE3-479F-9B81-DE0F31334923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DB4FE-422B-4AEC-B8ED-69F5EB47B3B3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3239" y="5670249"/>
            <a:ext cx="3576650" cy="968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4206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August 6-8,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California Charter Authorizers Conference </a:t>
            </a:r>
            <a:r>
              <a:rPr lang="en-US">
                <a:sym typeface="Symbol"/>
              </a:rPr>
              <a:t> October 1, 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DB4FE-422B-4AEC-B8ED-69F5EB47B3B3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9477" y="5662428"/>
            <a:ext cx="3334861" cy="903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73307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DD25B-2BE3-479F-9B81-DE0F31334923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DB4FE-422B-4AEC-B8ED-69F5EB47B3B3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2239" y="5727699"/>
            <a:ext cx="3811112" cy="1032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48958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DD25B-2BE3-479F-9B81-DE0F31334923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DB4FE-422B-4AEC-B8ED-69F5EB47B3B3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8488" y="5794573"/>
            <a:ext cx="3458687" cy="936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5535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DD25B-2BE3-479F-9B81-DE0F31334923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DB4FE-422B-4AEC-B8ED-69F5EB47B3B3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9150" y="5882781"/>
            <a:ext cx="3273669" cy="886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54485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DD25B-2BE3-479F-9B81-DE0F31334923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DB4FE-422B-4AEC-B8ED-69F5EB47B3B3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7225" y="5845873"/>
            <a:ext cx="3409949" cy="923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11285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DD25B-2BE3-479F-9B81-DE0F31334923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DB4FE-422B-4AEC-B8ED-69F5EB47B3B3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4688" y="5815211"/>
            <a:ext cx="3382487" cy="916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5894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fld id="{B31DD25B-2BE3-479F-9B81-DE0F31334923}" type="datetimeFigureOut">
              <a:rPr lang="en-US" smtClean="0"/>
              <a:pPr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fld id="{F58DB4FE-422B-4AEC-B8ED-69F5EB47B3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856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snet.org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calauthorizers.org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dpatterson@acoe.org" TargetMode="External"/><Relationship Id="rId7" Type="http://schemas.openxmlformats.org/officeDocument/2006/relationships/hyperlink" Target="mailto:mdenniston@csmci.com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ddeal@fcmat.org" TargetMode="External"/><Relationship Id="rId5" Type="http://schemas.openxmlformats.org/officeDocument/2006/relationships/hyperlink" Target="mailto:dchambers@nationalcharterschoolsinstitute.org" TargetMode="External"/><Relationship Id="rId4" Type="http://schemas.openxmlformats.org/officeDocument/2006/relationships/hyperlink" Target="mailto:briannag@sscal.co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4635" y="385016"/>
            <a:ext cx="11463688" cy="2646948"/>
          </a:xfrm>
        </p:spPr>
        <p:txBody>
          <a:bodyPr>
            <a:noAutofit/>
          </a:bodyPr>
          <a:lstStyle/>
          <a:p>
            <a:r>
              <a:rPr lang="en-US" sz="4800" b="1" dirty="0">
                <a:solidFill>
                  <a:srgbClr val="8F9C53"/>
                </a:solidFill>
              </a:rPr>
              <a:t>Measuring Charter School Financial Viability: A Better Approach</a:t>
            </a:r>
            <a:endParaRPr lang="en-US" sz="7200" b="1" dirty="0">
              <a:solidFill>
                <a:srgbClr val="8F9C53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59285" y="3212449"/>
            <a:ext cx="9092665" cy="2187323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CCSA Annual Conference</a:t>
            </a:r>
          </a:p>
          <a:p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Tuesday March 27, 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2018</a:t>
            </a:r>
          </a:p>
          <a:p>
            <a:endParaRPr lang="en-US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sz="6000" b="1" dirty="0">
                <a:solidFill>
                  <a:srgbClr val="F7B63A"/>
                </a:solidFill>
              </a:rPr>
              <a:t>Welcome</a:t>
            </a:r>
          </a:p>
        </p:txBody>
      </p:sp>
    </p:spTree>
    <p:extLst>
      <p:ext uri="{BB962C8B-B14F-4D97-AF65-F5344CB8AC3E}">
        <p14:creationId xmlns:p14="http://schemas.microsoft.com/office/powerpoint/2010/main" val="11754250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3650" y="551884"/>
            <a:ext cx="10363200" cy="1470025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8F9C53"/>
                </a:solidFill>
              </a:rPr>
              <a:t>Working Smarter, Not Harder</a:t>
            </a:r>
            <a:endParaRPr lang="en-US" sz="6000" b="1" dirty="0">
              <a:solidFill>
                <a:srgbClr val="8F9C53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5053" y="2509795"/>
            <a:ext cx="8534400" cy="1752600"/>
          </a:xfrm>
        </p:spPr>
        <p:txBody>
          <a:bodyPr>
            <a:noAutofit/>
          </a:bodyPr>
          <a:lstStyle/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Using Technology to Make Fiscal Reporting More Timely, Efficient and Transparent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Epicenter</a:t>
            </a:r>
          </a:p>
        </p:txBody>
      </p:sp>
    </p:spTree>
    <p:extLst>
      <p:ext uri="{BB962C8B-B14F-4D97-AF65-F5344CB8AC3E}">
        <p14:creationId xmlns:p14="http://schemas.microsoft.com/office/powerpoint/2010/main" val="14018989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DRAFT ONLY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1999" cy="7467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5709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>
                <a:solidFill>
                  <a:srgbClr val="8F9C53"/>
                </a:solidFill>
              </a:rPr>
              <a:t>Epicenter Scorecard: </a:t>
            </a:r>
            <a:br>
              <a:rPr lang="en-US" sz="3600" b="1" dirty="0">
                <a:solidFill>
                  <a:srgbClr val="8F9C53"/>
                </a:solidFill>
              </a:rPr>
            </a:br>
            <a:r>
              <a:rPr lang="en-US" sz="3600" b="1" dirty="0">
                <a:solidFill>
                  <a:srgbClr val="8F9C53"/>
                </a:solidFill>
              </a:rPr>
              <a:t>Financial Oversight and Monitoring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981200" y="1624018"/>
            <a:ext cx="8229600" cy="3956168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sz="3500" dirty="0"/>
              <a:t>Automatically scores defined financial targets</a:t>
            </a:r>
          </a:p>
          <a:p>
            <a:pPr lvl="0"/>
            <a:r>
              <a:rPr lang="en-US" sz="3500" dirty="0"/>
              <a:t>Only the Scorecard provides trend data </a:t>
            </a:r>
          </a:p>
          <a:p>
            <a:pPr lvl="0"/>
            <a:r>
              <a:rPr lang="en-US" sz="3500" dirty="0"/>
              <a:t>Populates data in Annual Reports</a:t>
            </a:r>
          </a:p>
          <a:p>
            <a:pPr lvl="0"/>
            <a:r>
              <a:rPr lang="en-US" sz="3500" dirty="0"/>
              <a:t>Centrally stores and delivers transparent data</a:t>
            </a:r>
          </a:p>
          <a:p>
            <a:pPr lvl="0"/>
            <a:r>
              <a:rPr lang="en-US" sz="3500" dirty="0"/>
              <a:t>At a glance, provides a portfolio view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DB4FE-422B-4AEC-B8ED-69F5EB47B3B3}" type="slidenum">
              <a:rPr lang="en-US" smtClean="0"/>
              <a:t>12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112" y="5610741"/>
            <a:ext cx="3997234" cy="877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8262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DB4FE-422B-4AEC-B8ED-69F5EB47B3B3}" type="slidenum">
              <a:rPr lang="en-US" smtClean="0"/>
              <a:t>13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255" y="5974165"/>
            <a:ext cx="3095921" cy="67998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22175" y="399746"/>
            <a:ext cx="5269669" cy="6254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8409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b="1" dirty="0" smtClean="0">
                <a:solidFill>
                  <a:srgbClr val="8F9C53"/>
                </a:solidFill>
                <a:latin typeface="Century Gothic" panose="020B0502020202020204" pitchFamily="34" charset="0"/>
              </a:rPr>
              <a:t>Epicenter – Quick Overview</a:t>
            </a:r>
            <a:r>
              <a:rPr lang="en-US" sz="3200" b="1" dirty="0">
                <a:solidFill>
                  <a:srgbClr val="8F9C53"/>
                </a:solidFill>
                <a:latin typeface="Century Gothic" panose="020B0502020202020204" pitchFamily="34" charset="0"/>
              </a:rPr>
              <a:t/>
            </a:r>
            <a:br>
              <a:rPr lang="en-US" sz="3200" b="1" dirty="0">
                <a:solidFill>
                  <a:srgbClr val="8F9C53"/>
                </a:solidFill>
                <a:latin typeface="Century Gothic" panose="020B0502020202020204" pitchFamily="34" charset="0"/>
              </a:rPr>
            </a:br>
            <a:r>
              <a:rPr lang="en-US" sz="3200" b="1" dirty="0">
                <a:solidFill>
                  <a:srgbClr val="8F9C53"/>
                </a:solidFill>
                <a:latin typeface="Century Gothic" panose="020B0502020202020204" pitchFamily="34" charset="0"/>
              </a:rPr>
              <a:t>On-Line </a:t>
            </a:r>
            <a:r>
              <a:rPr lang="en-US" sz="3200" b="1" dirty="0" smtClean="0">
                <a:solidFill>
                  <a:srgbClr val="8F9C53"/>
                </a:solidFill>
                <a:latin typeface="Century Gothic" panose="020B0502020202020204" pitchFamily="34" charset="0"/>
              </a:rPr>
              <a:t>Document Management and Oversight </a:t>
            </a:r>
            <a:r>
              <a:rPr lang="en-US" sz="3200" b="1" dirty="0">
                <a:solidFill>
                  <a:srgbClr val="8F9C53"/>
                </a:solidFill>
                <a:latin typeface="Century Gothic" panose="020B0502020202020204" pitchFamily="34" charset="0"/>
              </a:rPr>
              <a:t>Tool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109728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>
              <a:solidFill>
                <a:schemeClr val="accent3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accent3"/>
              </a:solidFill>
            </a:endParaRPr>
          </a:p>
          <a:p>
            <a:pPr marL="0" indent="0" algn="ctr">
              <a:buNone/>
            </a:pPr>
            <a:endParaRPr lang="en-US" sz="4000" b="1" dirty="0" smtClean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41998">
            <a:off x="545934" y="1756826"/>
            <a:ext cx="3801951" cy="43845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19141">
            <a:off x="7106021" y="2017560"/>
            <a:ext cx="4556047" cy="315446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8271" y="1664493"/>
            <a:ext cx="4124841" cy="4569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51879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3650" y="551884"/>
            <a:ext cx="10363200" cy="1470025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8F9C53"/>
                </a:solidFill>
              </a:rPr>
              <a:t>Panel Discussion</a:t>
            </a:r>
            <a:br>
              <a:rPr lang="en-US" b="1" dirty="0">
                <a:solidFill>
                  <a:srgbClr val="8F9C53"/>
                </a:solidFill>
              </a:rPr>
            </a:br>
            <a:r>
              <a:rPr lang="en-US" b="1" dirty="0">
                <a:solidFill>
                  <a:srgbClr val="8F9C53"/>
                </a:solidFill>
              </a:rPr>
              <a:t>Your Questions and Input - 1</a:t>
            </a:r>
            <a:endParaRPr lang="en-US" sz="6000" b="1" dirty="0">
              <a:solidFill>
                <a:srgbClr val="8F9C53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3512" y="2326907"/>
            <a:ext cx="11511813" cy="2938112"/>
          </a:xfrm>
        </p:spPr>
        <p:txBody>
          <a:bodyPr>
            <a:normAutofit/>
          </a:bodyPr>
          <a:lstStyle/>
          <a:p>
            <a:pPr lvl="0" algn="l"/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Panelists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Miles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Denniston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- Vice President, CSMC (Charter School Management Corporation)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Debi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Deal – CFE – Intervention Specialist, FCMAT (Fiscal Crisis &amp; Management Assistance Team)</a:t>
            </a:r>
          </a:p>
        </p:txBody>
      </p:sp>
    </p:spTree>
    <p:extLst>
      <p:ext uri="{BB962C8B-B14F-4D97-AF65-F5344CB8AC3E}">
        <p14:creationId xmlns:p14="http://schemas.microsoft.com/office/powerpoint/2010/main" val="40061007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3650" y="551884"/>
            <a:ext cx="10363200" cy="1470025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8F9C53"/>
                </a:solidFill>
              </a:rPr>
              <a:t>Panel Discussion</a:t>
            </a:r>
            <a:br>
              <a:rPr lang="en-US" b="1" dirty="0">
                <a:solidFill>
                  <a:srgbClr val="8F9C53"/>
                </a:solidFill>
              </a:rPr>
            </a:br>
            <a:r>
              <a:rPr lang="en-US" b="1" dirty="0">
                <a:solidFill>
                  <a:srgbClr val="8F9C53"/>
                </a:solidFill>
              </a:rPr>
              <a:t>Your Questions and Input - 2</a:t>
            </a:r>
            <a:endParaRPr lang="en-US" sz="6000" b="1" dirty="0">
              <a:solidFill>
                <a:srgbClr val="8F9C53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3878" y="2310073"/>
            <a:ext cx="11425188" cy="3166711"/>
          </a:xfrm>
        </p:spPr>
        <p:txBody>
          <a:bodyPr>
            <a:normAutofit fontScale="85000" lnSpcReduction="20000"/>
          </a:bodyPr>
          <a:lstStyle/>
          <a:p>
            <a:pPr lvl="0" algn="l"/>
            <a:r>
              <a:rPr lang="en-US" b="1" dirty="0"/>
              <a:t>Leading Questions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en-US" dirty="0" smtClean="0"/>
              <a:t>How </a:t>
            </a:r>
            <a:r>
              <a:rPr lang="en-US" dirty="0"/>
              <a:t>will fiscal metrics and ratios help the school and the authorizer identify when a school is doing well, is facing fiscal pressures, or is at serious risk of failure?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en-US" dirty="0" smtClean="0"/>
              <a:t>How effective </a:t>
            </a:r>
            <a:r>
              <a:rPr lang="en-US" dirty="0"/>
              <a:t>do you think  small charter schools and small authorizers can be in using these fiscal metrics and </a:t>
            </a:r>
            <a:r>
              <a:rPr lang="en-US" dirty="0" smtClean="0"/>
              <a:t>ratios</a:t>
            </a:r>
            <a:r>
              <a:rPr lang="en-US" dirty="0"/>
              <a:t>?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en-US" dirty="0" smtClean="0"/>
              <a:t>What </a:t>
            </a:r>
            <a:r>
              <a:rPr lang="en-US" dirty="0"/>
              <a:t>are the two top things CARSNet, CCAP and the authorizing community should be considering in further developing and implementing these standards?</a:t>
            </a:r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6567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3650" y="551884"/>
            <a:ext cx="10363200" cy="1470025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8F9C53"/>
                </a:solidFill>
              </a:rPr>
              <a:t>Additional Resources</a:t>
            </a:r>
            <a:endParaRPr lang="en-US" sz="6000" b="1" dirty="0">
              <a:solidFill>
                <a:srgbClr val="8F9C53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803" y="2021909"/>
            <a:ext cx="8534400" cy="2529236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>
                <a:solidFill>
                  <a:srgbClr val="F7B63A"/>
                </a:solidFill>
              </a:rPr>
              <a:t> </a:t>
            </a:r>
            <a:endParaRPr lang="en-US" dirty="0"/>
          </a:p>
          <a:p>
            <a:r>
              <a:rPr lang="en-US" sz="4500" b="1" dirty="0"/>
              <a:t>CARSNet Website</a:t>
            </a:r>
          </a:p>
          <a:p>
            <a:r>
              <a:rPr lang="en-US" sz="6600" dirty="0" smtClean="0">
                <a:solidFill>
                  <a:srgbClr val="F7B63A"/>
                </a:solidFill>
                <a:hlinkClick r:id="rId3"/>
              </a:rPr>
              <a:t>www.carsnet.org</a:t>
            </a:r>
            <a:endParaRPr lang="en-US" sz="6600" dirty="0" smtClean="0">
              <a:solidFill>
                <a:srgbClr val="F7B63A"/>
              </a:solidFill>
            </a:endParaRPr>
          </a:p>
          <a:p>
            <a:r>
              <a:rPr lang="en-US" sz="4400" b="1" dirty="0" smtClean="0">
                <a:solidFill>
                  <a:schemeClr val="bg1">
                    <a:lumMod val="50000"/>
                  </a:schemeClr>
                </a:solidFill>
              </a:rPr>
              <a:t>CCAP Website</a:t>
            </a:r>
          </a:p>
          <a:p>
            <a:r>
              <a:rPr lang="en-US" sz="6600" dirty="0" smtClean="0">
                <a:solidFill>
                  <a:srgbClr val="F7B63A"/>
                </a:solidFill>
                <a:hlinkClick r:id="rId4"/>
              </a:rPr>
              <a:t>www.calauthorizers.org</a:t>
            </a:r>
            <a:r>
              <a:rPr lang="en-US" sz="6600" dirty="0" smtClean="0">
                <a:solidFill>
                  <a:srgbClr val="F7B63A"/>
                </a:solidFill>
              </a:rPr>
              <a:t>  </a:t>
            </a:r>
            <a:endParaRPr lang="en-US" sz="6600" dirty="0">
              <a:solidFill>
                <a:srgbClr val="F7B63A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0390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3650" y="138009"/>
            <a:ext cx="10363200" cy="1470025"/>
          </a:xfrm>
        </p:spPr>
        <p:txBody>
          <a:bodyPr>
            <a:normAutofit/>
          </a:bodyPr>
          <a:lstStyle/>
          <a:p>
            <a:pPr marL="0" indent="0"/>
            <a:r>
              <a:rPr lang="en-US" b="1" dirty="0">
                <a:solidFill>
                  <a:srgbClr val="8F9C53"/>
                </a:solidFill>
              </a:rPr>
              <a:t>Contact Information</a:t>
            </a:r>
            <a:endParaRPr lang="en-US" sz="4800" b="1" dirty="0">
              <a:solidFill>
                <a:srgbClr val="8F9C53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9140" y="1607423"/>
            <a:ext cx="9375010" cy="4109987"/>
          </a:xfrm>
        </p:spPr>
        <p:txBody>
          <a:bodyPr>
            <a:normAutofit fontScale="47500" lnSpcReduction="20000"/>
          </a:bodyPr>
          <a:lstStyle/>
          <a:p>
            <a:pPr algn="l"/>
            <a:r>
              <a:rPr lang="en-US" b="1" dirty="0"/>
              <a:t>David Patterson</a:t>
            </a:r>
            <a:r>
              <a:rPr lang="en-US" dirty="0"/>
              <a:t> </a:t>
            </a:r>
            <a:r>
              <a:rPr lang="en-US" dirty="0" err="1"/>
              <a:t>Ed.D</a:t>
            </a:r>
            <a:r>
              <a:rPr lang="en-US" dirty="0"/>
              <a:t>., Director CARSNet (Charter Authorizers Regional Support Network)</a:t>
            </a:r>
          </a:p>
          <a:p>
            <a:pPr algn="l"/>
            <a:r>
              <a:rPr lang="en-US" dirty="0">
                <a:hlinkClick r:id="rId3"/>
              </a:rPr>
              <a:t>dpatterson@acoe.org</a:t>
            </a:r>
            <a:r>
              <a:rPr lang="en-US" dirty="0"/>
              <a:t> </a:t>
            </a:r>
          </a:p>
          <a:p>
            <a:pPr algn="l"/>
            <a:r>
              <a:rPr lang="en-US" dirty="0" smtClean="0"/>
              <a:t>916-801-2454</a:t>
            </a:r>
          </a:p>
          <a:p>
            <a:pPr algn="l"/>
            <a:endParaRPr lang="en-US" sz="1700" dirty="0"/>
          </a:p>
          <a:p>
            <a:pPr algn="l"/>
            <a:r>
              <a:rPr lang="en-US" b="1" dirty="0"/>
              <a:t>Brianna Garcia, </a:t>
            </a:r>
            <a:r>
              <a:rPr lang="en-US" dirty="0"/>
              <a:t>Director, Management Consulting Services, School Services of California (SSC)</a:t>
            </a:r>
          </a:p>
          <a:p>
            <a:pPr algn="l"/>
            <a:r>
              <a:rPr lang="en-US" dirty="0">
                <a:hlinkClick r:id="rId4"/>
              </a:rPr>
              <a:t>briannag@sscal.com</a:t>
            </a:r>
            <a:endParaRPr lang="en-US" dirty="0"/>
          </a:p>
          <a:p>
            <a:pPr algn="l"/>
            <a:r>
              <a:rPr lang="en-US" dirty="0" smtClean="0"/>
              <a:t>916-446-7517</a:t>
            </a:r>
          </a:p>
          <a:p>
            <a:pPr algn="l"/>
            <a:endParaRPr lang="en-US" sz="1700" dirty="0"/>
          </a:p>
          <a:p>
            <a:pPr algn="l"/>
            <a:r>
              <a:rPr lang="en-US" b="1" dirty="0" smtClean="0"/>
              <a:t>Darlene </a:t>
            </a:r>
            <a:r>
              <a:rPr lang="en-US" b="1" dirty="0"/>
              <a:t>Chambers</a:t>
            </a:r>
            <a:r>
              <a:rPr lang="en-US" dirty="0" smtClean="0"/>
              <a:t>, Ph.D., </a:t>
            </a:r>
            <a:r>
              <a:rPr lang="en-US" dirty="0"/>
              <a:t>Senior Vice President National Charter Schools Institute</a:t>
            </a:r>
          </a:p>
          <a:p>
            <a:pPr algn="l"/>
            <a:r>
              <a:rPr lang="en-US" dirty="0" smtClean="0">
                <a:hlinkClick r:id="rId5"/>
              </a:rPr>
              <a:t>dchambers@charternstitute.org</a:t>
            </a:r>
            <a:endParaRPr lang="en-US" dirty="0"/>
          </a:p>
          <a:p>
            <a:pPr algn="l"/>
            <a:r>
              <a:rPr lang="en-US" dirty="0" smtClean="0"/>
              <a:t>989-317-3510</a:t>
            </a:r>
          </a:p>
          <a:p>
            <a:pPr algn="l"/>
            <a:endParaRPr lang="en-US" sz="1700" dirty="0"/>
          </a:p>
          <a:p>
            <a:pPr algn="l"/>
            <a:r>
              <a:rPr lang="en-US" b="1" dirty="0" smtClean="0"/>
              <a:t>Debi </a:t>
            </a:r>
            <a:r>
              <a:rPr lang="en-US" b="1" dirty="0"/>
              <a:t>Deal,</a:t>
            </a:r>
            <a:r>
              <a:rPr lang="en-US" dirty="0"/>
              <a:t> CFE Intervention Specialist, FCMAT (Fiscal Crisis &amp; Management Assistance Team)</a:t>
            </a:r>
          </a:p>
          <a:p>
            <a:pPr algn="l"/>
            <a:r>
              <a:rPr lang="en-US" dirty="0">
                <a:hlinkClick r:id="rId6"/>
              </a:rPr>
              <a:t>ddeal@fcmat.org</a:t>
            </a:r>
            <a:endParaRPr lang="en-US" dirty="0"/>
          </a:p>
          <a:p>
            <a:pPr algn="l"/>
            <a:r>
              <a:rPr lang="en-US" dirty="0" smtClean="0"/>
              <a:t>661-802-0228</a:t>
            </a:r>
          </a:p>
          <a:p>
            <a:pPr algn="l"/>
            <a:endParaRPr lang="en-US" sz="1700" dirty="0"/>
          </a:p>
          <a:p>
            <a:pPr algn="l"/>
            <a:r>
              <a:rPr lang="en-US" b="1" dirty="0"/>
              <a:t>Miles </a:t>
            </a:r>
            <a:r>
              <a:rPr lang="en-US" b="1" dirty="0" err="1"/>
              <a:t>Denniston</a:t>
            </a:r>
            <a:r>
              <a:rPr lang="en-US" b="1" dirty="0"/>
              <a:t>, </a:t>
            </a:r>
            <a:r>
              <a:rPr lang="en-US" dirty="0"/>
              <a:t>Vice President, CSMC (Charter School Management Corporation)</a:t>
            </a:r>
          </a:p>
          <a:p>
            <a:pPr algn="l"/>
            <a:r>
              <a:rPr lang="en-US" dirty="0">
                <a:hlinkClick r:id="rId7"/>
              </a:rPr>
              <a:t>mdenniston@csmci.com</a:t>
            </a:r>
            <a:endParaRPr lang="en-US" dirty="0"/>
          </a:p>
          <a:p>
            <a:pPr algn="l"/>
            <a:r>
              <a:rPr lang="en-US" dirty="0" smtClean="0"/>
              <a:t>510-846-2174</a:t>
            </a:r>
            <a:endParaRPr lang="en-US" dirty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2299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3650" y="138009"/>
            <a:ext cx="10363200" cy="1470025"/>
          </a:xfrm>
        </p:spPr>
        <p:txBody>
          <a:bodyPr>
            <a:normAutofit/>
          </a:bodyPr>
          <a:lstStyle/>
          <a:p>
            <a:pPr marL="0" indent="0"/>
            <a:r>
              <a:rPr lang="en-US" b="1" dirty="0" smtClean="0">
                <a:solidFill>
                  <a:srgbClr val="8F9C53"/>
                </a:solidFill>
              </a:rPr>
              <a:t>Presenters</a:t>
            </a:r>
            <a:endParaRPr lang="en-US" sz="4800" b="1" dirty="0">
              <a:solidFill>
                <a:srgbClr val="8F9C53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9140" y="1607423"/>
            <a:ext cx="9375010" cy="4109987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US" b="1" dirty="0"/>
              <a:t>David Patterson</a:t>
            </a:r>
            <a:r>
              <a:rPr lang="en-US" dirty="0"/>
              <a:t> </a:t>
            </a:r>
            <a:r>
              <a:rPr lang="en-US" dirty="0" err="1"/>
              <a:t>Ed.D</a:t>
            </a:r>
            <a:r>
              <a:rPr lang="en-US" dirty="0"/>
              <a:t>., Director CARSNet (Charter Authorizers Regional Support Network)</a:t>
            </a:r>
          </a:p>
          <a:p>
            <a:pPr algn="l"/>
            <a:endParaRPr lang="en-US" sz="1700" dirty="0"/>
          </a:p>
          <a:p>
            <a:pPr algn="l"/>
            <a:r>
              <a:rPr lang="en-US" b="1" dirty="0"/>
              <a:t>Brianna Garcia, </a:t>
            </a:r>
            <a:r>
              <a:rPr lang="en-US" dirty="0"/>
              <a:t>Director, Management Consulting Services, School Services of California (SSC)</a:t>
            </a:r>
          </a:p>
          <a:p>
            <a:pPr algn="l"/>
            <a:endParaRPr lang="en-US" sz="1700" dirty="0"/>
          </a:p>
          <a:p>
            <a:pPr algn="l"/>
            <a:r>
              <a:rPr lang="en-US" b="1" dirty="0" smtClean="0"/>
              <a:t>Darlene </a:t>
            </a:r>
            <a:r>
              <a:rPr lang="en-US" b="1" dirty="0"/>
              <a:t>Chambers</a:t>
            </a:r>
            <a:r>
              <a:rPr lang="en-US" dirty="0" smtClean="0"/>
              <a:t>, Ph.D., </a:t>
            </a:r>
            <a:r>
              <a:rPr lang="en-US" dirty="0"/>
              <a:t>Senior Vice President National Charter Schools Institute</a:t>
            </a:r>
          </a:p>
          <a:p>
            <a:pPr algn="l"/>
            <a:endParaRPr lang="en-US" sz="1700" dirty="0"/>
          </a:p>
          <a:p>
            <a:pPr algn="l"/>
            <a:r>
              <a:rPr lang="en-US" b="1" dirty="0" smtClean="0"/>
              <a:t>Debi </a:t>
            </a:r>
            <a:r>
              <a:rPr lang="en-US" b="1" dirty="0"/>
              <a:t>Deal,</a:t>
            </a:r>
            <a:r>
              <a:rPr lang="en-US" dirty="0"/>
              <a:t> CFE Intervention Specialist, FCMAT (Fiscal Crisis &amp; Management Assistance Team)</a:t>
            </a:r>
          </a:p>
          <a:p>
            <a:pPr algn="l"/>
            <a:endParaRPr lang="en-US" sz="1700" dirty="0"/>
          </a:p>
          <a:p>
            <a:pPr algn="l"/>
            <a:r>
              <a:rPr lang="en-US" b="1" dirty="0"/>
              <a:t>Miles </a:t>
            </a:r>
            <a:r>
              <a:rPr lang="en-US" b="1" dirty="0" err="1"/>
              <a:t>Denniston</a:t>
            </a:r>
            <a:r>
              <a:rPr lang="en-US" b="1" dirty="0"/>
              <a:t>, </a:t>
            </a:r>
            <a:r>
              <a:rPr lang="en-US" dirty="0"/>
              <a:t>Vice President, CSMC (Charter School Management Corporation)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1161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3650" y="551884"/>
            <a:ext cx="10363200" cy="1470025"/>
          </a:xfrm>
        </p:spPr>
        <p:txBody>
          <a:bodyPr>
            <a:normAutofit fontScale="90000"/>
          </a:bodyPr>
          <a:lstStyle/>
          <a:p>
            <a:pPr marL="0" lvl="0" indent="0"/>
            <a:r>
              <a:rPr lang="en-US" dirty="0">
                <a:solidFill>
                  <a:srgbClr val="8F9C53"/>
                </a:solidFill>
              </a:rPr>
              <a:t/>
            </a:r>
            <a:br>
              <a:rPr lang="en-US" dirty="0">
                <a:solidFill>
                  <a:srgbClr val="8F9C53"/>
                </a:solidFill>
              </a:rPr>
            </a:br>
            <a:r>
              <a:rPr lang="en-US" b="1" dirty="0" smtClean="0">
                <a:solidFill>
                  <a:srgbClr val="8F9C53"/>
                </a:solidFill>
              </a:rPr>
              <a:t/>
            </a:r>
            <a:br>
              <a:rPr lang="en-US" b="1" dirty="0" smtClean="0">
                <a:solidFill>
                  <a:srgbClr val="8F9C53"/>
                </a:solidFill>
              </a:rPr>
            </a:br>
            <a:r>
              <a:rPr lang="en-US" dirty="0">
                <a:solidFill>
                  <a:srgbClr val="8F9C53"/>
                </a:solidFill>
              </a:rPr>
              <a:t> 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803" y="2021909"/>
            <a:ext cx="8534400" cy="2529236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rgbClr val="8F9C53"/>
                </a:solidFill>
              </a:rPr>
              <a:t>What is CARSNet?</a:t>
            </a:r>
            <a:br>
              <a:rPr lang="en-US" sz="4800" b="1" dirty="0">
                <a:solidFill>
                  <a:srgbClr val="8F9C53"/>
                </a:solidFill>
              </a:rPr>
            </a:br>
            <a:r>
              <a:rPr lang="en-US" sz="4800" b="1" dirty="0">
                <a:solidFill>
                  <a:srgbClr val="8F9C53"/>
                </a:solidFill>
              </a:rPr>
              <a:t>What is CCAP?</a:t>
            </a:r>
            <a:endParaRPr lang="en-US" sz="4800" dirty="0">
              <a:solidFill>
                <a:srgbClr val="F7B63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1126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3650" y="551884"/>
            <a:ext cx="10363200" cy="1470025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8F9C53"/>
                </a:solidFill>
              </a:rPr>
              <a:t>Outcomes for the Workshop</a:t>
            </a:r>
            <a:endParaRPr lang="en-US" sz="6000" b="1" dirty="0">
              <a:solidFill>
                <a:srgbClr val="8F9C53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0792" y="2079057"/>
            <a:ext cx="9163250" cy="3157086"/>
          </a:xfrm>
        </p:spPr>
        <p:txBody>
          <a:bodyPr>
            <a:normAutofit/>
          </a:bodyPr>
          <a:lstStyle/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dirty="0"/>
              <a:t>Participants Have an Understanding: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Why fiscal viability is critical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What are fiscal leading indicators 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dirty="0"/>
              <a:t>Leading indicators developed by CARSNet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dirty="0"/>
              <a:t>Discussion and your feedback</a:t>
            </a:r>
          </a:p>
        </p:txBody>
      </p:sp>
    </p:spTree>
    <p:extLst>
      <p:ext uri="{BB962C8B-B14F-4D97-AF65-F5344CB8AC3E}">
        <p14:creationId xmlns:p14="http://schemas.microsoft.com/office/powerpoint/2010/main" val="37546813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3650" y="61009"/>
            <a:ext cx="10363200" cy="1470025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8F9C53"/>
                </a:solidFill>
              </a:rPr>
              <a:t>Why is charter financial </a:t>
            </a:r>
            <a:r>
              <a:rPr lang="en-US" b="1" dirty="0" smtClean="0">
                <a:solidFill>
                  <a:srgbClr val="8F9C53"/>
                </a:solidFill>
              </a:rPr>
              <a:t/>
            </a:r>
            <a:br>
              <a:rPr lang="en-US" b="1" dirty="0" smtClean="0">
                <a:solidFill>
                  <a:srgbClr val="8F9C53"/>
                </a:solidFill>
              </a:rPr>
            </a:br>
            <a:r>
              <a:rPr lang="en-US" b="1" dirty="0" smtClean="0">
                <a:solidFill>
                  <a:srgbClr val="8F9C53"/>
                </a:solidFill>
              </a:rPr>
              <a:t>oversight </a:t>
            </a:r>
            <a:r>
              <a:rPr lang="en-US" b="1" dirty="0">
                <a:solidFill>
                  <a:srgbClr val="8F9C53"/>
                </a:solidFill>
              </a:rPr>
              <a:t>critical?</a:t>
            </a:r>
            <a:endParaRPr lang="en-US" sz="6000" b="1" dirty="0">
              <a:solidFill>
                <a:srgbClr val="8F9C53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607420"/>
            <a:ext cx="10728961" cy="1665169"/>
          </a:xfrm>
        </p:spPr>
        <p:txBody>
          <a:bodyPr>
            <a:normAutofit/>
          </a:bodyPr>
          <a:lstStyle/>
          <a:p>
            <a:r>
              <a:rPr lang="en-US" b="1" i="1" dirty="0">
                <a:solidFill>
                  <a:srgbClr val="8F9C53"/>
                </a:solidFill>
                <a:latin typeface="Arial Narrow" panose="020B0606020202030204" pitchFamily="34" charset="0"/>
              </a:rPr>
              <a:t>According to the Center for Education Reform, </a:t>
            </a:r>
            <a:r>
              <a:rPr lang="en-US" b="1" i="1" dirty="0">
                <a:solidFill>
                  <a:srgbClr val="F7B63A"/>
                </a:solidFill>
                <a:latin typeface="Arial Narrow" panose="020B0606020202030204" pitchFamily="34" charset="0"/>
              </a:rPr>
              <a:t>42%</a:t>
            </a:r>
            <a:r>
              <a:rPr lang="en-US" b="1" i="1" dirty="0">
                <a:solidFill>
                  <a:srgbClr val="8F9C53"/>
                </a:solidFill>
                <a:latin typeface="Arial Narrow" panose="020B0606020202030204" pitchFamily="34" charset="0"/>
              </a:rPr>
              <a:t> of charter school closures can be attributed to </a:t>
            </a:r>
            <a:r>
              <a:rPr lang="en-US" b="1" i="1" dirty="0">
                <a:solidFill>
                  <a:srgbClr val="F7B63A"/>
                </a:solidFill>
                <a:latin typeface="Arial Narrow" panose="020B0606020202030204" pitchFamily="34" charset="0"/>
              </a:rPr>
              <a:t>financial deficiencies</a:t>
            </a:r>
            <a:r>
              <a:rPr lang="en-US" b="1" i="1" dirty="0">
                <a:solidFill>
                  <a:srgbClr val="8F9C53"/>
                </a:solidFill>
                <a:latin typeface="Arial Narrow" panose="020B0606020202030204" pitchFamily="34" charset="0"/>
              </a:rPr>
              <a:t>. </a:t>
            </a: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655346814"/>
              </p:ext>
            </p:extLst>
          </p:nvPr>
        </p:nvGraphicFramePr>
        <p:xfrm>
          <a:off x="3503595" y="2675823"/>
          <a:ext cx="5313145" cy="3121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968884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3650" y="551884"/>
            <a:ext cx="10363200" cy="1470025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8F9C53"/>
                </a:solidFill>
              </a:rPr>
              <a:t>What’s </a:t>
            </a:r>
            <a:r>
              <a:rPr lang="en-US" b="1" dirty="0">
                <a:solidFill>
                  <a:srgbClr val="8F9C53"/>
                </a:solidFill>
              </a:rPr>
              <a:t>In Ed Code?</a:t>
            </a:r>
            <a:endParaRPr lang="en-US" sz="6000" b="1" dirty="0">
              <a:solidFill>
                <a:srgbClr val="8F9C53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6017" y="1973176"/>
            <a:ext cx="10934299" cy="3291840"/>
          </a:xfrm>
        </p:spPr>
        <p:txBody>
          <a:bodyPr>
            <a:normAutofit/>
          </a:bodyPr>
          <a:lstStyle/>
          <a:p>
            <a:pPr algn="l"/>
            <a:r>
              <a:rPr lang="en-US" sz="26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EC 47604.32: </a:t>
            </a:r>
            <a:r>
              <a:rPr lang="en-US" sz="26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Each chartering authority…shall do all of the following with respect to each charter school under its authority:</a:t>
            </a:r>
          </a:p>
          <a:p>
            <a:pPr algn="l"/>
            <a:endParaRPr lang="en-US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1" algn="l"/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…(d) Monitor the fiscal condition of each charter school under its authority</a:t>
            </a:r>
          </a:p>
        </p:txBody>
      </p:sp>
    </p:spTree>
    <p:extLst>
      <p:ext uri="{BB962C8B-B14F-4D97-AF65-F5344CB8AC3E}">
        <p14:creationId xmlns:p14="http://schemas.microsoft.com/office/powerpoint/2010/main" val="30736386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3650" y="551884"/>
            <a:ext cx="10363200" cy="1470025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rgbClr val="8F9C53"/>
                </a:solidFill>
              </a:rPr>
              <a:t>CARSNet Undertook Identifying Fiscal Metrics that Work for California Charter Schools</a:t>
            </a:r>
            <a:endParaRPr lang="en-US" sz="6000" b="1" dirty="0">
              <a:solidFill>
                <a:srgbClr val="8F9C53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6018" y="2577170"/>
            <a:ext cx="9785685" cy="2861110"/>
          </a:xfrm>
        </p:spPr>
        <p:txBody>
          <a:bodyPr>
            <a:normAutofit fontScale="92500" lnSpcReduction="10000"/>
          </a:bodyPr>
          <a:lstStyle/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dirty="0"/>
              <a:t>Values, Principles and Expectations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dirty="0"/>
              <a:t>Design Principles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dirty="0"/>
              <a:t>Authorizers in CA, NACSA, FCMAT, School Services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dirty="0"/>
              <a:t>Guidance from NACSA, standards being used in other states</a:t>
            </a:r>
          </a:p>
        </p:txBody>
      </p:sp>
    </p:spTree>
    <p:extLst>
      <p:ext uri="{BB962C8B-B14F-4D97-AF65-F5344CB8AC3E}">
        <p14:creationId xmlns:p14="http://schemas.microsoft.com/office/powerpoint/2010/main" val="26513213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3650" y="551884"/>
            <a:ext cx="10363200" cy="1470025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rgbClr val="8F9C53"/>
                </a:solidFill>
              </a:rPr>
              <a:t>Three Categories of Accountability Metrics - 1</a:t>
            </a:r>
            <a:endParaRPr lang="en-US" sz="6000" b="1" dirty="0">
              <a:solidFill>
                <a:srgbClr val="8F9C53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5018" y="2348563"/>
            <a:ext cx="9384640" cy="2723949"/>
          </a:xfrm>
        </p:spPr>
        <p:txBody>
          <a:bodyPr>
            <a:normAutofit/>
          </a:bodyPr>
          <a:lstStyle/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Near-Term Measures, Sustainability and Financial Compliance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These are leading indicators for the school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Work </a:t>
            </a:r>
            <a:r>
              <a:rPr lang="en-US" sz="3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ongoing </a:t>
            </a:r>
            <a:r>
              <a:rPr lang="en-US" sz="3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to </a:t>
            </a:r>
            <a:r>
              <a:rPr lang="en-US" sz="3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consolidate </a:t>
            </a:r>
            <a:r>
              <a:rPr lang="en-US" sz="3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</a:t>
            </a:r>
            <a:r>
              <a:rPr lang="en-US" sz="3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urther </a:t>
            </a:r>
            <a:endParaRPr lang="en-US" sz="3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5570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3650" y="551884"/>
            <a:ext cx="10363200" cy="1470025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8F9C53"/>
                </a:solidFill>
              </a:rPr>
              <a:t> </a:t>
            </a:r>
            <a:endParaRPr lang="en-US" sz="4900" b="1" dirty="0">
              <a:solidFill>
                <a:srgbClr val="8F9C53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803" y="2798545"/>
            <a:ext cx="8534400" cy="1752600"/>
          </a:xfrm>
        </p:spPr>
        <p:txBody>
          <a:bodyPr/>
          <a:lstStyle/>
          <a:p>
            <a:r>
              <a:rPr lang="en-US" dirty="0" smtClean="0">
                <a:solidFill>
                  <a:srgbClr val="F7B63A"/>
                </a:solidFill>
              </a:rPr>
              <a:t>  </a:t>
            </a:r>
            <a:endParaRPr lang="en-US" dirty="0">
              <a:solidFill>
                <a:srgbClr val="F7B63A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0876956"/>
              </p:ext>
            </p:extLst>
          </p:nvPr>
        </p:nvGraphicFramePr>
        <p:xfrm>
          <a:off x="1350746" y="173256"/>
          <a:ext cx="9660555" cy="5554112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7889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715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98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Arial Narrow" panose="020B0606020202030204" pitchFamily="34" charset="0"/>
                        </a:rPr>
                        <a:t>Measure</a:t>
                      </a:r>
                      <a:endParaRPr lang="en-US" b="1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Arial Narrow" panose="020B0606020202030204" pitchFamily="34" charset="0"/>
                        </a:rPr>
                        <a:t>Metric</a:t>
                      </a:r>
                      <a:endParaRPr lang="en-US" b="1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5542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Arial Narrow" panose="020B0606020202030204" pitchFamily="34" charset="0"/>
                        </a:rPr>
                        <a:t>Near-Term Measures</a:t>
                      </a:r>
                      <a:endParaRPr lang="en-US" sz="1600" b="1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5542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 Narrow" panose="020B0606020202030204" pitchFamily="34" charset="0"/>
                        </a:rPr>
                        <a:t>1.a</a:t>
                      </a:r>
                      <a:endParaRPr lang="en-US" sz="1600" b="1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 Narrow" panose="020B0606020202030204" pitchFamily="34" charset="0"/>
                        </a:rPr>
                        <a:t>Current ratio</a:t>
                      </a:r>
                      <a:endParaRPr lang="en-US" sz="1600" b="1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5542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 Narrow" panose="020B0606020202030204" pitchFamily="34" charset="0"/>
                        </a:rPr>
                        <a:t>1.b</a:t>
                      </a:r>
                      <a:endParaRPr lang="en-US" sz="1600" b="1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 Narrow" panose="020B0606020202030204" pitchFamily="34" charset="0"/>
                        </a:rPr>
                        <a:t>Unrestricted days</a:t>
                      </a:r>
                      <a:r>
                        <a:rPr lang="en-US" sz="1600" b="1" baseline="0" dirty="0" smtClean="0">
                          <a:latin typeface="Arial Narrow" panose="020B0606020202030204" pitchFamily="34" charset="0"/>
                        </a:rPr>
                        <a:t> cash on hand</a:t>
                      </a:r>
                      <a:endParaRPr lang="en-US" sz="1600" b="1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5542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 Narrow" panose="020B0606020202030204" pitchFamily="34" charset="0"/>
                        </a:rPr>
                        <a:t>1.c</a:t>
                      </a:r>
                      <a:endParaRPr lang="en-US" sz="1600" b="1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 Narrow" panose="020B0606020202030204" pitchFamily="34" charset="0"/>
                        </a:rPr>
                        <a:t>Enrollment variance</a:t>
                      </a:r>
                      <a:endParaRPr lang="en-US" sz="1600" b="1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5542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 Narrow" panose="020B0606020202030204" pitchFamily="34" charset="0"/>
                        </a:rPr>
                        <a:t>1.d</a:t>
                      </a:r>
                      <a:endParaRPr lang="en-US" sz="1600" b="1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 Narrow" panose="020B0606020202030204" pitchFamily="34" charset="0"/>
                        </a:rPr>
                        <a:t>Unduplicated</a:t>
                      </a:r>
                      <a:r>
                        <a:rPr lang="en-US" sz="1600" b="1" baseline="0" dirty="0" smtClean="0">
                          <a:latin typeface="Arial Narrow" panose="020B0606020202030204" pitchFamily="34" charset="0"/>
                        </a:rPr>
                        <a:t> pupil percentage (UPP) variance</a:t>
                      </a:r>
                      <a:endParaRPr lang="en-US" sz="1600" b="1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5542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 Narrow" panose="020B0606020202030204" pitchFamily="34" charset="0"/>
                        </a:rPr>
                        <a:t>1.e</a:t>
                      </a:r>
                      <a:endParaRPr lang="en-US" sz="1600" b="1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 Narrow" panose="020B0606020202030204" pitchFamily="34" charset="0"/>
                        </a:rPr>
                        <a:t>Default</a:t>
                      </a:r>
                      <a:endParaRPr lang="en-US" sz="1600" b="1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5542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Arial Narrow" panose="020B0606020202030204" pitchFamily="34" charset="0"/>
                        </a:rPr>
                        <a:t>Sustainability Measures</a:t>
                      </a:r>
                      <a:endParaRPr lang="en-US" sz="1600" b="1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5542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 Narrow" panose="020B0606020202030204" pitchFamily="34" charset="0"/>
                        </a:rPr>
                        <a:t>2.a</a:t>
                      </a:r>
                      <a:endParaRPr lang="en-US" sz="1600" b="1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 Narrow" panose="020B0606020202030204" pitchFamily="34" charset="0"/>
                        </a:rPr>
                        <a:t>Total margin</a:t>
                      </a:r>
                      <a:endParaRPr lang="en-US" sz="1600" b="1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5542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 Narrow" panose="020B0606020202030204" pitchFamily="34" charset="0"/>
                        </a:rPr>
                        <a:t>2.b</a:t>
                      </a:r>
                      <a:endParaRPr lang="en-US" sz="1600" b="1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 Narrow" panose="020B0606020202030204" pitchFamily="34" charset="0"/>
                        </a:rPr>
                        <a:t>Debt to asset ratio</a:t>
                      </a:r>
                      <a:endParaRPr lang="en-US" sz="1600" b="1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5542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 Narrow" panose="020B0606020202030204" pitchFamily="34" charset="0"/>
                        </a:rPr>
                        <a:t>2.c</a:t>
                      </a:r>
                      <a:endParaRPr lang="en-US" sz="1600" b="1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 Narrow" panose="020B0606020202030204" pitchFamily="34" charset="0"/>
                        </a:rPr>
                        <a:t>Cash flow monitoring</a:t>
                      </a:r>
                      <a:endParaRPr lang="en-US" sz="1600" b="1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5542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 Narrow" panose="020B0606020202030204" pitchFamily="34" charset="0"/>
                        </a:rPr>
                        <a:t>2.d</a:t>
                      </a:r>
                      <a:endParaRPr lang="en-US" sz="1600" b="1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 Narrow" panose="020B0606020202030204" pitchFamily="34" charset="0"/>
                        </a:rPr>
                        <a:t>Debt service coverage ratio</a:t>
                      </a:r>
                      <a:endParaRPr lang="en-US" sz="1600" b="1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5542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 Narrow" panose="020B0606020202030204" pitchFamily="34" charset="0"/>
                        </a:rPr>
                        <a:t>2.e</a:t>
                      </a:r>
                      <a:endParaRPr lang="en-US" sz="1600" b="1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 Narrow" panose="020B0606020202030204" pitchFamily="34" charset="0"/>
                        </a:rPr>
                        <a:t>Minimum Proportionality Percentage (MPP)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45542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Arial Narrow" panose="020B0606020202030204" pitchFamily="34" charset="0"/>
                        </a:rPr>
                        <a:t>Financial Compliance Measures</a:t>
                      </a:r>
                      <a:endParaRPr lang="en-US" sz="1600" b="1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45542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 Narrow" panose="020B0606020202030204" pitchFamily="34" charset="0"/>
                        </a:rPr>
                        <a:t>3.a</a:t>
                      </a:r>
                      <a:endParaRPr lang="en-US" sz="1600" b="1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 Narrow" panose="020B0606020202030204" pitchFamily="34" charset="0"/>
                        </a:rPr>
                        <a:t>Financial reporting and compliance requirements</a:t>
                      </a:r>
                      <a:endParaRPr lang="en-US" sz="1600" b="1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45542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 Narrow" panose="020B0606020202030204" pitchFamily="34" charset="0"/>
                        </a:rPr>
                        <a:t>3.b</a:t>
                      </a:r>
                      <a:endParaRPr lang="en-US" sz="1600" b="1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 Narrow" panose="020B0606020202030204" pitchFamily="34" charset="0"/>
                        </a:rPr>
                        <a:t>Generally Accepted Accounting Principles (GAAP)</a:t>
                      </a:r>
                      <a:endParaRPr lang="en-US" sz="1600" b="1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34785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heme/theme1.xml><?xml version="1.0" encoding="utf-8"?>
<a:theme xmlns:a="http://schemas.openxmlformats.org/drawingml/2006/main" name="jan 2016 carsnet boot camp templat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jan 2016 carsnet boot camp template</Template>
  <TotalTime>559</TotalTime>
  <Words>604</Words>
  <Application>Microsoft Office PowerPoint</Application>
  <PresentationFormat>Widescreen</PresentationFormat>
  <Paragraphs>136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Arial Narrow</vt:lpstr>
      <vt:lpstr>Calibri</vt:lpstr>
      <vt:lpstr>Century Gothic</vt:lpstr>
      <vt:lpstr>Symbol</vt:lpstr>
      <vt:lpstr>jan 2016 carsnet boot camp template</vt:lpstr>
      <vt:lpstr>Measuring Charter School Financial Viability: A Better Approach</vt:lpstr>
      <vt:lpstr>Presenters</vt:lpstr>
      <vt:lpstr>   </vt:lpstr>
      <vt:lpstr>Outcomes for the Workshop</vt:lpstr>
      <vt:lpstr>Why is charter financial  oversight critical?</vt:lpstr>
      <vt:lpstr>What’s In Ed Code?</vt:lpstr>
      <vt:lpstr>CARSNet Undertook Identifying Fiscal Metrics that Work for California Charter Schools</vt:lpstr>
      <vt:lpstr>Three Categories of Accountability Metrics - 1</vt:lpstr>
      <vt:lpstr> </vt:lpstr>
      <vt:lpstr>Working Smarter, Not Harder</vt:lpstr>
      <vt:lpstr>PowerPoint Presentation</vt:lpstr>
      <vt:lpstr>Epicenter Scorecard:  Financial Oversight and Monitoring</vt:lpstr>
      <vt:lpstr>PowerPoint Presentation</vt:lpstr>
      <vt:lpstr>Epicenter – Quick Overview On-Line Document Management and Oversight Tool</vt:lpstr>
      <vt:lpstr>Panel Discussion Your Questions and Input - 1</vt:lpstr>
      <vt:lpstr>Panel Discussion Your Questions and Input - 2</vt:lpstr>
      <vt:lpstr>Additional Resources</vt:lpstr>
      <vt:lpstr>Contact Information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Alameda County Office of Education’s California Charter Authorizers Boot Camp</dc:title>
  <dc:creator>ggreely</dc:creator>
  <cp:lastModifiedBy>David Patterson</cp:lastModifiedBy>
  <cp:revision>53</cp:revision>
  <cp:lastPrinted>2018-03-18T19:03:47Z</cp:lastPrinted>
  <dcterms:created xsi:type="dcterms:W3CDTF">2016-01-20T20:26:33Z</dcterms:created>
  <dcterms:modified xsi:type="dcterms:W3CDTF">2018-03-21T21:19:04Z</dcterms:modified>
</cp:coreProperties>
</file>