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8"/>
  </p:notesMasterIdLst>
  <p:handoutMasterIdLst>
    <p:handoutMasterId r:id="rId19"/>
  </p:handoutMasterIdLst>
  <p:sldIdLst>
    <p:sldId id="269" r:id="rId3"/>
    <p:sldId id="312" r:id="rId4"/>
    <p:sldId id="301" r:id="rId5"/>
    <p:sldId id="311" r:id="rId6"/>
    <p:sldId id="306" r:id="rId7"/>
    <p:sldId id="302" r:id="rId8"/>
    <p:sldId id="299" r:id="rId9"/>
    <p:sldId id="309" r:id="rId10"/>
    <p:sldId id="310" r:id="rId11"/>
    <p:sldId id="308" r:id="rId12"/>
    <p:sldId id="272" r:id="rId13"/>
    <p:sldId id="296" r:id="rId14"/>
    <p:sldId id="298" r:id="rId15"/>
    <p:sldId id="305" r:id="rId16"/>
    <p:sldId id="27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4A5"/>
    <a:srgbClr val="720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>
      <p:cViewPr varScale="1">
        <p:scale>
          <a:sx n="28" d="100"/>
          <a:sy n="28" d="100"/>
        </p:scale>
        <p:origin x="1288" y="3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District</c:v>
                </c:pt>
                <c:pt idx="1">
                  <c:v>County</c:v>
                </c:pt>
                <c:pt idx="2">
                  <c:v>State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1084</c:v>
                </c:pt>
                <c:pt idx="1">
                  <c:v>146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55892888"/>
        <c:axId val="355894456"/>
      </c:barChart>
      <c:catAx>
        <c:axId val="355892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Authorizer 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94456"/>
        <c:crosses val="autoZero"/>
        <c:auto val="1"/>
        <c:lblAlgn val="ctr"/>
        <c:lblOffset val="100"/>
        <c:noMultiLvlLbl val="0"/>
      </c:catAx>
      <c:valAx>
        <c:axId val="355894456"/>
        <c:scaling>
          <c:orientation val="minMax"/>
          <c:max val="14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Charter Schools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9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15904516135137"/>
          <c:y val="0.11920528943937587"/>
          <c:w val="0.77381826793157393"/>
          <c:h val="0.646927720748258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250000"/>
                    </a:schemeClr>
                  </a:gs>
                  <a:gs pos="35000">
                    <a:schemeClr val="accent1">
                      <a:tint val="47000"/>
                      <a:satMod val="275000"/>
                    </a:schemeClr>
                  </a:gs>
                  <a:gs pos="100000">
                    <a:schemeClr val="accent1">
                      <a:tint val="25000"/>
                      <a:satMod val="30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250000"/>
                    </a:schemeClr>
                  </a:gs>
                  <a:gs pos="35000">
                    <a:schemeClr val="accent2">
                      <a:tint val="47000"/>
                      <a:satMod val="275000"/>
                    </a:schemeClr>
                  </a:gs>
                  <a:gs pos="100000">
                    <a:schemeClr val="accent2">
                      <a:tint val="25000"/>
                      <a:satMod val="30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250000"/>
                    </a:schemeClr>
                  </a:gs>
                  <a:gs pos="35000">
                    <a:schemeClr val="accent3">
                      <a:tint val="47000"/>
                      <a:satMod val="275000"/>
                    </a:schemeClr>
                  </a:gs>
                  <a:gs pos="100000">
                    <a:schemeClr val="accent3">
                      <a:tint val="25000"/>
                      <a:satMod val="30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250000"/>
                    </a:schemeClr>
                  </a:gs>
                  <a:gs pos="35000">
                    <a:schemeClr val="accent4">
                      <a:tint val="47000"/>
                      <a:satMod val="275000"/>
                    </a:schemeClr>
                  </a:gs>
                  <a:gs pos="100000">
                    <a:schemeClr val="accent4">
                      <a:tint val="25000"/>
                      <a:satMod val="300000"/>
                    </a:schemeClr>
                  </a:gs>
                </a:gsLst>
                <a:lin ang="16200000" scaled="1"/>
              </a:gradFill>
              <a:ln>
                <a:noFill/>
              </a:ln>
              <a:effectLst/>
              <a:sp3d/>
            </c:spPr>
          </c:dPt>
          <c:cat>
            <c:strRef>
              <c:f>Sheet1!$A$2:$A$5</c:f>
              <c:strCache>
                <c:ptCount val="2"/>
                <c:pt idx="0">
                  <c:v>Schools Renewed Locally 71%</c:v>
                </c:pt>
                <c:pt idx="1">
                  <c:v>Schools Remainins with the SBE 29%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0656139903196575E-3"/>
          <c:y val="0.79079617351991893"/>
          <c:w val="0.92318698074797745"/>
          <c:h val="0.20920382648008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CA3EF-E768-4951-9260-FF702775789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01450-C957-4666-8532-85F3FBFB46D8}">
      <dgm:prSet phldrT="[Text]" custT="1"/>
      <dgm:spPr/>
      <dgm:t>
        <a:bodyPr/>
        <a:lstStyle/>
        <a:p>
          <a:r>
            <a:rPr lang="en-US" sz="4800" dirty="0" smtClean="0"/>
            <a:t>District</a:t>
          </a:r>
          <a:endParaRPr lang="en-US" sz="4800" dirty="0"/>
        </a:p>
      </dgm:t>
    </dgm:pt>
    <dgm:pt modelId="{3E78EFC8-F0BD-4BC9-87A1-E0F6F6BDCF8C}" type="parTrans" cxnId="{5F60CAF4-922F-4E9C-8F23-7DE041F889CE}">
      <dgm:prSet/>
      <dgm:spPr/>
      <dgm:t>
        <a:bodyPr/>
        <a:lstStyle/>
        <a:p>
          <a:endParaRPr lang="en-US"/>
        </a:p>
      </dgm:t>
    </dgm:pt>
    <dgm:pt modelId="{8F2060C1-9843-4231-9AE3-E7B1E950922A}" type="sibTrans" cxnId="{5F60CAF4-922F-4E9C-8F23-7DE041F889CE}">
      <dgm:prSet/>
      <dgm:spPr/>
      <dgm:t>
        <a:bodyPr/>
        <a:lstStyle/>
        <a:p>
          <a:endParaRPr lang="en-US"/>
        </a:p>
      </dgm:t>
    </dgm:pt>
    <dgm:pt modelId="{7B9661E7-B338-404D-81CE-97DA6CE22979}">
      <dgm:prSet phldrT="[Text]" custT="1"/>
      <dgm:spPr/>
      <dgm:t>
        <a:bodyPr/>
        <a:lstStyle/>
        <a:p>
          <a:r>
            <a:rPr lang="en-US" sz="4400" dirty="0" smtClean="0"/>
            <a:t>County</a:t>
          </a:r>
          <a:endParaRPr lang="en-US" sz="4400" dirty="0"/>
        </a:p>
      </dgm:t>
    </dgm:pt>
    <dgm:pt modelId="{46938C95-F4A7-466B-8AD3-8C461F896A9C}" type="parTrans" cxnId="{9DA9B8E4-A8AD-4AD3-97A2-1E8BBF7F6068}">
      <dgm:prSet/>
      <dgm:spPr/>
      <dgm:t>
        <a:bodyPr/>
        <a:lstStyle/>
        <a:p>
          <a:endParaRPr lang="en-US"/>
        </a:p>
      </dgm:t>
    </dgm:pt>
    <dgm:pt modelId="{65F34045-7142-401B-B449-00A1CFD3D1B1}" type="sibTrans" cxnId="{9DA9B8E4-A8AD-4AD3-97A2-1E8BBF7F6068}">
      <dgm:prSet/>
      <dgm:spPr/>
      <dgm:t>
        <a:bodyPr/>
        <a:lstStyle/>
        <a:p>
          <a:endParaRPr lang="en-US"/>
        </a:p>
      </dgm:t>
    </dgm:pt>
    <dgm:pt modelId="{4B2FA46C-F688-4753-80F6-8619080A1B58}">
      <dgm:prSet phldrT="[Text]"/>
      <dgm:spPr/>
      <dgm:t>
        <a:bodyPr/>
        <a:lstStyle/>
        <a:p>
          <a:r>
            <a:rPr lang="en-US" dirty="0" smtClean="0"/>
            <a:t>SBE</a:t>
          </a:r>
          <a:endParaRPr lang="en-US" dirty="0"/>
        </a:p>
      </dgm:t>
    </dgm:pt>
    <dgm:pt modelId="{62812587-14A7-4A7D-AC82-7D0430FB0EF8}" type="parTrans" cxnId="{87686283-832D-49B1-8666-2BAA970C1295}">
      <dgm:prSet/>
      <dgm:spPr/>
      <dgm:t>
        <a:bodyPr/>
        <a:lstStyle/>
        <a:p>
          <a:endParaRPr lang="en-US"/>
        </a:p>
      </dgm:t>
    </dgm:pt>
    <dgm:pt modelId="{B02B34FC-21F6-4108-9227-1074B3475B3E}" type="sibTrans" cxnId="{87686283-832D-49B1-8666-2BAA970C1295}">
      <dgm:prSet/>
      <dgm:spPr/>
      <dgm:t>
        <a:bodyPr/>
        <a:lstStyle/>
        <a:p>
          <a:endParaRPr lang="en-US"/>
        </a:p>
      </dgm:t>
    </dgm:pt>
    <dgm:pt modelId="{F040D9D7-FF8B-4F44-B0B4-FE9709FE2CF5}" type="pres">
      <dgm:prSet presAssocID="{F9DCA3EF-E768-4951-9260-FF702775789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663A6B-4DF6-494C-AD60-9025766C1701}" type="pres">
      <dgm:prSet presAssocID="{B5D01450-C957-4666-8532-85F3FBFB46D8}" presName="Accent1" presStyleCnt="0"/>
      <dgm:spPr/>
    </dgm:pt>
    <dgm:pt modelId="{515570D2-3124-43BB-9C4E-87674BD78E1A}" type="pres">
      <dgm:prSet presAssocID="{B5D01450-C957-4666-8532-85F3FBFB46D8}" presName="Accent" presStyleLbl="node1" presStyleIdx="0" presStyleCnt="3" custScaleX="394289" custScaleY="107728" custLinFactNeighborX="24465" custLinFactNeighborY="885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C45DBEA2-507E-4C2D-9D09-77E88DA94C3E}" type="pres">
      <dgm:prSet presAssocID="{B5D01450-C957-4666-8532-85F3FBFB46D8}" presName="Parent1" presStyleLbl="revTx" presStyleIdx="0" presStyleCnt="3" custScaleX="174884" custScaleY="149662" custLinFactNeighborX="19100" custLinFactNeighborY="250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52A3C-DC69-4BB3-815C-681E8CBCED5C}" type="pres">
      <dgm:prSet presAssocID="{7B9661E7-B338-404D-81CE-97DA6CE22979}" presName="Accent2" presStyleCnt="0"/>
      <dgm:spPr/>
    </dgm:pt>
    <dgm:pt modelId="{3D497BDC-8D4F-45C3-9BD0-05AE5583558C}" type="pres">
      <dgm:prSet presAssocID="{7B9661E7-B338-404D-81CE-97DA6CE22979}" presName="Accent" presStyleLbl="node1" presStyleIdx="1" presStyleCnt="3" custScaleX="165195" custScaleY="80295" custLinFactNeighborX="21355" custLinFactNeighborY="13849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D1F4D071-BE71-4B93-BDEC-FCEEA596AF52}" type="pres">
      <dgm:prSet presAssocID="{7B9661E7-B338-404D-81CE-97DA6CE22979}" presName="Parent2" presStyleLbl="revTx" presStyleIdx="1" presStyleCnt="3" custScaleX="179226" custScaleY="124932" custLinFactNeighborX="10221" custLinFactNeighborY="538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AC704-CC63-474D-880F-0D6DD53D3F5B}" type="pres">
      <dgm:prSet presAssocID="{4B2FA46C-F688-4753-80F6-8619080A1B58}" presName="Accent3" presStyleCnt="0"/>
      <dgm:spPr/>
    </dgm:pt>
    <dgm:pt modelId="{84DC3824-FDF4-468D-A58E-CD61AFF24CA0}" type="pres">
      <dgm:prSet presAssocID="{4B2FA46C-F688-4753-80F6-8619080A1B58}" presName="Accent" presStyleLbl="node1" presStyleIdx="2" presStyleCnt="3" custScaleX="93289" custScaleY="51655" custLinFactNeighborX="22375" custLinFactNeighborY="509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84F16EA3-609F-4EA4-B25D-ACDD1855FEEE}" type="pres">
      <dgm:prSet presAssocID="{4B2FA46C-F688-4753-80F6-8619080A1B58}" presName="Parent3" presStyleLbl="revTx" presStyleIdx="2" presStyleCnt="3" custLinFactNeighborX="37503" custLinFactNeighborY="20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4DAF0-4C65-4957-9208-632E4E2630C8}" type="presOf" srcId="{B5D01450-C957-4666-8532-85F3FBFB46D8}" destId="{C45DBEA2-507E-4C2D-9D09-77E88DA94C3E}" srcOrd="0" destOrd="0" presId="urn:microsoft.com/office/officeart/2009/layout/CircleArrowProcess"/>
    <dgm:cxn modelId="{9DA9B8E4-A8AD-4AD3-97A2-1E8BBF7F6068}" srcId="{F9DCA3EF-E768-4951-9260-FF7027757892}" destId="{7B9661E7-B338-404D-81CE-97DA6CE22979}" srcOrd="1" destOrd="0" parTransId="{46938C95-F4A7-466B-8AD3-8C461F896A9C}" sibTransId="{65F34045-7142-401B-B449-00A1CFD3D1B1}"/>
    <dgm:cxn modelId="{06EC9A93-0133-436E-8707-422C82782B8C}" type="presOf" srcId="{7B9661E7-B338-404D-81CE-97DA6CE22979}" destId="{D1F4D071-BE71-4B93-BDEC-FCEEA596AF52}" srcOrd="0" destOrd="0" presId="urn:microsoft.com/office/officeart/2009/layout/CircleArrowProcess"/>
    <dgm:cxn modelId="{87686283-832D-49B1-8666-2BAA970C1295}" srcId="{F9DCA3EF-E768-4951-9260-FF7027757892}" destId="{4B2FA46C-F688-4753-80F6-8619080A1B58}" srcOrd="2" destOrd="0" parTransId="{62812587-14A7-4A7D-AC82-7D0430FB0EF8}" sibTransId="{B02B34FC-21F6-4108-9227-1074B3475B3E}"/>
    <dgm:cxn modelId="{79E26ADE-93CF-4957-AF67-27D4B038CA1F}" type="presOf" srcId="{F9DCA3EF-E768-4951-9260-FF7027757892}" destId="{F040D9D7-FF8B-4F44-B0B4-FE9709FE2CF5}" srcOrd="0" destOrd="0" presId="urn:microsoft.com/office/officeart/2009/layout/CircleArrowProcess"/>
    <dgm:cxn modelId="{5F60CAF4-922F-4E9C-8F23-7DE041F889CE}" srcId="{F9DCA3EF-E768-4951-9260-FF7027757892}" destId="{B5D01450-C957-4666-8532-85F3FBFB46D8}" srcOrd="0" destOrd="0" parTransId="{3E78EFC8-F0BD-4BC9-87A1-E0F6F6BDCF8C}" sibTransId="{8F2060C1-9843-4231-9AE3-E7B1E950922A}"/>
    <dgm:cxn modelId="{25F5C98D-D224-47E3-8B61-5189A3DBDF15}" type="presOf" srcId="{4B2FA46C-F688-4753-80F6-8619080A1B58}" destId="{84F16EA3-609F-4EA4-B25D-ACDD1855FEEE}" srcOrd="0" destOrd="0" presId="urn:microsoft.com/office/officeart/2009/layout/CircleArrowProcess"/>
    <dgm:cxn modelId="{6B1AA06C-D72A-4F14-8DC9-AB2BABC01D76}" type="presParOf" srcId="{F040D9D7-FF8B-4F44-B0B4-FE9709FE2CF5}" destId="{EA663A6B-4DF6-494C-AD60-9025766C1701}" srcOrd="0" destOrd="0" presId="urn:microsoft.com/office/officeart/2009/layout/CircleArrowProcess"/>
    <dgm:cxn modelId="{53827F04-C228-4909-914A-A85CFC243E39}" type="presParOf" srcId="{EA663A6B-4DF6-494C-AD60-9025766C1701}" destId="{515570D2-3124-43BB-9C4E-87674BD78E1A}" srcOrd="0" destOrd="0" presId="urn:microsoft.com/office/officeart/2009/layout/CircleArrowProcess"/>
    <dgm:cxn modelId="{A9BCF2DE-1BA9-4181-AEDB-C40BD837CAC5}" type="presParOf" srcId="{F040D9D7-FF8B-4F44-B0B4-FE9709FE2CF5}" destId="{C45DBEA2-507E-4C2D-9D09-77E88DA94C3E}" srcOrd="1" destOrd="0" presId="urn:microsoft.com/office/officeart/2009/layout/CircleArrowProcess"/>
    <dgm:cxn modelId="{5324FD02-D545-4A5A-A517-F84F10D08C08}" type="presParOf" srcId="{F040D9D7-FF8B-4F44-B0B4-FE9709FE2CF5}" destId="{A0A52A3C-DC69-4BB3-815C-681E8CBCED5C}" srcOrd="2" destOrd="0" presId="urn:microsoft.com/office/officeart/2009/layout/CircleArrowProcess"/>
    <dgm:cxn modelId="{A64B3129-6B4E-4B65-9E1B-4AF35082E10E}" type="presParOf" srcId="{A0A52A3C-DC69-4BB3-815C-681E8CBCED5C}" destId="{3D497BDC-8D4F-45C3-9BD0-05AE5583558C}" srcOrd="0" destOrd="0" presId="urn:microsoft.com/office/officeart/2009/layout/CircleArrowProcess"/>
    <dgm:cxn modelId="{A3639032-5CB9-4CE7-839F-B14895BE80A0}" type="presParOf" srcId="{F040D9D7-FF8B-4F44-B0B4-FE9709FE2CF5}" destId="{D1F4D071-BE71-4B93-BDEC-FCEEA596AF52}" srcOrd="3" destOrd="0" presId="urn:microsoft.com/office/officeart/2009/layout/CircleArrowProcess"/>
    <dgm:cxn modelId="{8BE0CF85-C0AC-4605-A55C-D3E49B8C4C49}" type="presParOf" srcId="{F040D9D7-FF8B-4F44-B0B4-FE9709FE2CF5}" destId="{371AC704-CC63-474D-880F-0D6DD53D3F5B}" srcOrd="4" destOrd="0" presId="urn:microsoft.com/office/officeart/2009/layout/CircleArrowProcess"/>
    <dgm:cxn modelId="{920AFCB6-E737-4B95-9E0D-BC095F9FB549}" type="presParOf" srcId="{371AC704-CC63-474D-880F-0D6DD53D3F5B}" destId="{84DC3824-FDF4-468D-A58E-CD61AFF24CA0}" srcOrd="0" destOrd="0" presId="urn:microsoft.com/office/officeart/2009/layout/CircleArrowProcess"/>
    <dgm:cxn modelId="{60A7CF15-0782-4248-A14F-62142FBA4A57}" type="presParOf" srcId="{F040D9D7-FF8B-4F44-B0B4-FE9709FE2CF5}" destId="{84F16EA3-609F-4EA4-B25D-ACDD1855FEE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C804F-34F4-4D6C-9989-AA445447888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8F3A5FE7-41F0-47F9-AD2D-5563BDA65471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Timing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3AC5CC1-FA87-4F1E-A60C-2A19E758BE2B}" type="parTrans" cxnId="{F4DBC336-1D2E-4F6F-AF91-57681556EB73}">
      <dgm:prSet/>
      <dgm:spPr/>
      <dgm:t>
        <a:bodyPr/>
        <a:lstStyle/>
        <a:p>
          <a:endParaRPr lang="en-US"/>
        </a:p>
      </dgm:t>
    </dgm:pt>
    <dgm:pt modelId="{5CDE2168-CE95-47F2-BDD1-9A0F40E2FD24}" type="sibTrans" cxnId="{F4DBC336-1D2E-4F6F-AF91-57681556EB73}">
      <dgm:prSet/>
      <dgm:spPr/>
      <dgm:t>
        <a:bodyPr/>
        <a:lstStyle/>
        <a:p>
          <a:endParaRPr lang="en-US"/>
        </a:p>
      </dgm:t>
    </dgm:pt>
    <dgm:pt modelId="{F211DFA9-502C-4B6E-BB41-E86F6EFB5D2A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Relationships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354EEFC5-0083-4B63-85DB-3B8FBAA5184C}" type="parTrans" cxnId="{30CCA602-8B74-426C-AAF0-57EF4557228E}">
      <dgm:prSet/>
      <dgm:spPr/>
      <dgm:t>
        <a:bodyPr/>
        <a:lstStyle/>
        <a:p>
          <a:endParaRPr lang="en-US"/>
        </a:p>
      </dgm:t>
    </dgm:pt>
    <dgm:pt modelId="{4F0F8028-36D9-42D1-A1A7-2D3D54976C76}" type="sibTrans" cxnId="{30CCA602-8B74-426C-AAF0-57EF4557228E}">
      <dgm:prSet/>
      <dgm:spPr/>
      <dgm:t>
        <a:bodyPr/>
        <a:lstStyle/>
        <a:p>
          <a:endParaRPr lang="en-US"/>
        </a:p>
      </dgm:t>
    </dgm:pt>
    <dgm:pt modelId="{44E22406-D9A4-4B1A-AC23-EB8B9F2C4038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Petition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56A3972-D915-4698-8F76-434573078601}" type="parTrans" cxnId="{B35258B4-63B7-4176-B88C-57D234D3D1FF}">
      <dgm:prSet/>
      <dgm:spPr/>
      <dgm:t>
        <a:bodyPr/>
        <a:lstStyle/>
        <a:p>
          <a:endParaRPr lang="en-US"/>
        </a:p>
      </dgm:t>
    </dgm:pt>
    <dgm:pt modelId="{1F7D9550-C297-4242-8CA8-1A7EF094C78A}" type="sibTrans" cxnId="{B35258B4-63B7-4176-B88C-57D234D3D1FF}">
      <dgm:prSet/>
      <dgm:spPr/>
      <dgm:t>
        <a:bodyPr/>
        <a:lstStyle/>
        <a:p>
          <a:endParaRPr lang="en-US"/>
        </a:p>
      </dgm:t>
    </dgm:pt>
    <dgm:pt modelId="{A5A9C2DD-13FB-4FEF-99C6-DC48D63BB6FF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Statute and Regulations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33514691-D436-43DA-B912-3A29C23CC153}" type="parTrans" cxnId="{8F057ECB-DA3E-4AA6-AA0E-3D9317DFF142}">
      <dgm:prSet/>
      <dgm:spPr/>
      <dgm:t>
        <a:bodyPr/>
        <a:lstStyle/>
        <a:p>
          <a:endParaRPr lang="en-US"/>
        </a:p>
      </dgm:t>
    </dgm:pt>
    <dgm:pt modelId="{0B4A02AC-8C79-4328-8B8F-48C2627CBF84}" type="sibTrans" cxnId="{8F057ECB-DA3E-4AA6-AA0E-3D9317DFF142}">
      <dgm:prSet/>
      <dgm:spPr/>
      <dgm:t>
        <a:bodyPr/>
        <a:lstStyle/>
        <a:p>
          <a:endParaRPr lang="en-US"/>
        </a:p>
      </dgm:t>
    </dgm:pt>
    <dgm:pt modelId="{DC404E6F-E81A-48D3-8017-490360073062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New Requirements of Law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31ADA8C3-6747-43D7-A18B-5370FED9FD80}" type="parTrans" cxnId="{49389AFF-EC50-4104-9C17-531282B078F9}">
      <dgm:prSet/>
      <dgm:spPr/>
      <dgm:t>
        <a:bodyPr/>
        <a:lstStyle/>
        <a:p>
          <a:endParaRPr lang="en-US"/>
        </a:p>
      </dgm:t>
    </dgm:pt>
    <dgm:pt modelId="{3874D8FB-58AF-41B9-9AF6-C39B218F178E}" type="sibTrans" cxnId="{49389AFF-EC50-4104-9C17-531282B078F9}">
      <dgm:prSet/>
      <dgm:spPr/>
      <dgm:t>
        <a:bodyPr/>
        <a:lstStyle/>
        <a:p>
          <a:endParaRPr lang="en-US"/>
        </a:p>
      </dgm:t>
    </dgm:pt>
    <dgm:pt modelId="{A5993466-6B32-462D-A058-07AAC032075E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Facilities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66038676-7704-4F00-A224-A60B3A97F220}" type="parTrans" cxnId="{E70D5AB0-B4EE-4B6E-A234-C44101BF4E9F}">
      <dgm:prSet/>
      <dgm:spPr/>
      <dgm:t>
        <a:bodyPr/>
        <a:lstStyle/>
        <a:p>
          <a:endParaRPr lang="en-US"/>
        </a:p>
      </dgm:t>
    </dgm:pt>
    <dgm:pt modelId="{7355F314-9832-4DE4-BE1A-AD5BFC882C1C}" type="sibTrans" cxnId="{E70D5AB0-B4EE-4B6E-A234-C44101BF4E9F}">
      <dgm:prSet/>
      <dgm:spPr/>
      <dgm:t>
        <a:bodyPr/>
        <a:lstStyle/>
        <a:p>
          <a:endParaRPr lang="en-US"/>
        </a:p>
      </dgm:t>
    </dgm:pt>
    <dgm:pt modelId="{B0DE41BC-277A-41C3-A5E2-F49B551248D6}" type="pres">
      <dgm:prSet presAssocID="{41BC804F-34F4-4D6C-9989-AA4454478883}" presName="compositeShape" presStyleCnt="0">
        <dgm:presLayoutVars>
          <dgm:chMax val="7"/>
          <dgm:dir/>
          <dgm:resizeHandles val="exact"/>
        </dgm:presLayoutVars>
      </dgm:prSet>
      <dgm:spPr/>
    </dgm:pt>
    <dgm:pt modelId="{5600A78E-9A64-4C3B-B4BE-C26B82BF3B3E}" type="pres">
      <dgm:prSet presAssocID="{8F3A5FE7-41F0-47F9-AD2D-5563BDA65471}" presName="circ1" presStyleLbl="vennNode1" presStyleIdx="0" presStyleCnt="6"/>
      <dgm:spPr/>
    </dgm:pt>
    <dgm:pt modelId="{B58EFA66-EE35-470F-9236-D451B04455B3}" type="pres">
      <dgm:prSet presAssocID="{8F3A5FE7-41F0-47F9-AD2D-5563BDA654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7DF53-1B6B-4054-8A61-4E66D2F9FA46}" type="pres">
      <dgm:prSet presAssocID="{F211DFA9-502C-4B6E-BB41-E86F6EFB5D2A}" presName="circ2" presStyleLbl="vennNode1" presStyleIdx="1" presStyleCnt="6"/>
      <dgm:spPr/>
    </dgm:pt>
    <dgm:pt modelId="{DE89D9B6-9EEA-426C-97D3-0C5612D3B681}" type="pres">
      <dgm:prSet presAssocID="{F211DFA9-502C-4B6E-BB41-E86F6EFB5D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D3A1-AF41-4D85-A602-94815840E28F}" type="pres">
      <dgm:prSet presAssocID="{44E22406-D9A4-4B1A-AC23-EB8B9F2C4038}" presName="circ3" presStyleLbl="vennNode1" presStyleIdx="2" presStyleCnt="6"/>
      <dgm:spPr/>
    </dgm:pt>
    <dgm:pt modelId="{5F26F8BA-130E-4FA5-B6AB-736696069B34}" type="pres">
      <dgm:prSet presAssocID="{44E22406-D9A4-4B1A-AC23-EB8B9F2C40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CDEF2-ED7A-463F-9D30-A185BD841A59}" type="pres">
      <dgm:prSet presAssocID="{A5A9C2DD-13FB-4FEF-99C6-DC48D63BB6FF}" presName="circ4" presStyleLbl="vennNode1" presStyleIdx="3" presStyleCnt="6"/>
      <dgm:spPr/>
      <dgm:t>
        <a:bodyPr/>
        <a:lstStyle/>
        <a:p>
          <a:endParaRPr lang="en-US"/>
        </a:p>
      </dgm:t>
    </dgm:pt>
    <dgm:pt modelId="{ED484407-9A8D-4C71-833D-C85135F31474}" type="pres">
      <dgm:prSet presAssocID="{A5A9C2DD-13FB-4FEF-99C6-DC48D63BB6F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9D44D-1994-4441-B6D4-6D863CBF57BE}" type="pres">
      <dgm:prSet presAssocID="{DC404E6F-E81A-48D3-8017-490360073062}" presName="circ5" presStyleLbl="vennNode1" presStyleIdx="4" presStyleCnt="6"/>
      <dgm:spPr/>
    </dgm:pt>
    <dgm:pt modelId="{788E75A8-6AAE-4F06-A4CA-CB0D04C3446E}" type="pres">
      <dgm:prSet presAssocID="{DC404E6F-E81A-48D3-8017-49036007306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105FA-077D-479A-98BB-2D50869AAD3F}" type="pres">
      <dgm:prSet presAssocID="{A5993466-6B32-462D-A058-07AAC032075E}" presName="circ6" presStyleLbl="vennNode1" presStyleIdx="5" presStyleCnt="6"/>
      <dgm:spPr/>
    </dgm:pt>
    <dgm:pt modelId="{FD47374B-8B38-4508-8522-C5A7B5B9D9B4}" type="pres">
      <dgm:prSet presAssocID="{A5993466-6B32-462D-A058-07AAC032075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75E98-AEC4-44B8-A55F-6086B9F3FBD0}" type="presOf" srcId="{F211DFA9-502C-4B6E-BB41-E86F6EFB5D2A}" destId="{DE89D9B6-9EEA-426C-97D3-0C5612D3B681}" srcOrd="0" destOrd="0" presId="urn:microsoft.com/office/officeart/2005/8/layout/venn1"/>
    <dgm:cxn modelId="{E70D5AB0-B4EE-4B6E-A234-C44101BF4E9F}" srcId="{41BC804F-34F4-4D6C-9989-AA4454478883}" destId="{A5993466-6B32-462D-A058-07AAC032075E}" srcOrd="5" destOrd="0" parTransId="{66038676-7704-4F00-A224-A60B3A97F220}" sibTransId="{7355F314-9832-4DE4-BE1A-AD5BFC882C1C}"/>
    <dgm:cxn modelId="{F4DBC336-1D2E-4F6F-AF91-57681556EB73}" srcId="{41BC804F-34F4-4D6C-9989-AA4454478883}" destId="{8F3A5FE7-41F0-47F9-AD2D-5563BDA65471}" srcOrd="0" destOrd="0" parTransId="{43AC5CC1-FA87-4F1E-A60C-2A19E758BE2B}" sibTransId="{5CDE2168-CE95-47F2-BDD1-9A0F40E2FD24}"/>
    <dgm:cxn modelId="{4C85FD4B-6858-4D10-B77B-B72AEDBDD021}" type="presOf" srcId="{A5A9C2DD-13FB-4FEF-99C6-DC48D63BB6FF}" destId="{ED484407-9A8D-4C71-833D-C85135F31474}" srcOrd="0" destOrd="0" presId="urn:microsoft.com/office/officeart/2005/8/layout/venn1"/>
    <dgm:cxn modelId="{30CCA602-8B74-426C-AAF0-57EF4557228E}" srcId="{41BC804F-34F4-4D6C-9989-AA4454478883}" destId="{F211DFA9-502C-4B6E-BB41-E86F6EFB5D2A}" srcOrd="1" destOrd="0" parTransId="{354EEFC5-0083-4B63-85DB-3B8FBAA5184C}" sibTransId="{4F0F8028-36D9-42D1-A1A7-2D3D54976C76}"/>
    <dgm:cxn modelId="{49389AFF-EC50-4104-9C17-531282B078F9}" srcId="{41BC804F-34F4-4D6C-9989-AA4454478883}" destId="{DC404E6F-E81A-48D3-8017-490360073062}" srcOrd="4" destOrd="0" parTransId="{31ADA8C3-6747-43D7-A18B-5370FED9FD80}" sibTransId="{3874D8FB-58AF-41B9-9AF6-C39B218F178E}"/>
    <dgm:cxn modelId="{B35258B4-63B7-4176-B88C-57D234D3D1FF}" srcId="{41BC804F-34F4-4D6C-9989-AA4454478883}" destId="{44E22406-D9A4-4B1A-AC23-EB8B9F2C4038}" srcOrd="2" destOrd="0" parTransId="{A56A3972-D915-4698-8F76-434573078601}" sibTransId="{1F7D9550-C297-4242-8CA8-1A7EF094C78A}"/>
    <dgm:cxn modelId="{BC16275F-17E0-41BF-903C-F35EB1360A34}" type="presOf" srcId="{8F3A5FE7-41F0-47F9-AD2D-5563BDA65471}" destId="{B58EFA66-EE35-470F-9236-D451B04455B3}" srcOrd="0" destOrd="0" presId="urn:microsoft.com/office/officeart/2005/8/layout/venn1"/>
    <dgm:cxn modelId="{382B9A02-6F6B-4F26-8B15-740518DD010B}" type="presOf" srcId="{DC404E6F-E81A-48D3-8017-490360073062}" destId="{788E75A8-6AAE-4F06-A4CA-CB0D04C3446E}" srcOrd="0" destOrd="0" presId="urn:microsoft.com/office/officeart/2005/8/layout/venn1"/>
    <dgm:cxn modelId="{FDE27EE9-4B5C-435F-AC20-927F03698685}" type="presOf" srcId="{A5993466-6B32-462D-A058-07AAC032075E}" destId="{FD47374B-8B38-4508-8522-C5A7B5B9D9B4}" srcOrd="0" destOrd="0" presId="urn:microsoft.com/office/officeart/2005/8/layout/venn1"/>
    <dgm:cxn modelId="{79747DAE-57D6-4ADF-A39F-86E8DB0EFFE0}" type="presOf" srcId="{41BC804F-34F4-4D6C-9989-AA4454478883}" destId="{B0DE41BC-277A-41C3-A5E2-F49B551248D6}" srcOrd="0" destOrd="0" presId="urn:microsoft.com/office/officeart/2005/8/layout/venn1"/>
    <dgm:cxn modelId="{8F057ECB-DA3E-4AA6-AA0E-3D9317DFF142}" srcId="{41BC804F-34F4-4D6C-9989-AA4454478883}" destId="{A5A9C2DD-13FB-4FEF-99C6-DC48D63BB6FF}" srcOrd="3" destOrd="0" parTransId="{33514691-D436-43DA-B912-3A29C23CC153}" sibTransId="{0B4A02AC-8C79-4328-8B8F-48C2627CBF84}"/>
    <dgm:cxn modelId="{81A80ECC-B274-4D0D-88C7-46D9F2D7B3FC}" type="presOf" srcId="{44E22406-D9A4-4B1A-AC23-EB8B9F2C4038}" destId="{5F26F8BA-130E-4FA5-B6AB-736696069B34}" srcOrd="0" destOrd="0" presId="urn:microsoft.com/office/officeart/2005/8/layout/venn1"/>
    <dgm:cxn modelId="{8060638F-75C5-4DFF-B5C4-A0FFA39972CD}" type="presParOf" srcId="{B0DE41BC-277A-41C3-A5E2-F49B551248D6}" destId="{5600A78E-9A64-4C3B-B4BE-C26B82BF3B3E}" srcOrd="0" destOrd="0" presId="urn:microsoft.com/office/officeart/2005/8/layout/venn1"/>
    <dgm:cxn modelId="{F547C02E-277F-4891-A102-106821209121}" type="presParOf" srcId="{B0DE41BC-277A-41C3-A5E2-F49B551248D6}" destId="{B58EFA66-EE35-470F-9236-D451B04455B3}" srcOrd="1" destOrd="0" presId="urn:microsoft.com/office/officeart/2005/8/layout/venn1"/>
    <dgm:cxn modelId="{E1B6AEE0-09C5-4EBE-A02F-92116F46CD19}" type="presParOf" srcId="{B0DE41BC-277A-41C3-A5E2-F49B551248D6}" destId="{B1E7DF53-1B6B-4054-8A61-4E66D2F9FA46}" srcOrd="2" destOrd="0" presId="urn:microsoft.com/office/officeart/2005/8/layout/venn1"/>
    <dgm:cxn modelId="{14AAB165-6828-4D26-9EE0-4B121B5DE66B}" type="presParOf" srcId="{B0DE41BC-277A-41C3-A5E2-F49B551248D6}" destId="{DE89D9B6-9EEA-426C-97D3-0C5612D3B681}" srcOrd="3" destOrd="0" presId="urn:microsoft.com/office/officeart/2005/8/layout/venn1"/>
    <dgm:cxn modelId="{EDAF618B-E62B-41E3-8A26-6B8FF80D7C3B}" type="presParOf" srcId="{B0DE41BC-277A-41C3-A5E2-F49B551248D6}" destId="{2C97D3A1-AF41-4D85-A602-94815840E28F}" srcOrd="4" destOrd="0" presId="urn:microsoft.com/office/officeart/2005/8/layout/venn1"/>
    <dgm:cxn modelId="{95640551-3CEA-4E6E-ADFE-9611303EF86A}" type="presParOf" srcId="{B0DE41BC-277A-41C3-A5E2-F49B551248D6}" destId="{5F26F8BA-130E-4FA5-B6AB-736696069B34}" srcOrd="5" destOrd="0" presId="urn:microsoft.com/office/officeart/2005/8/layout/venn1"/>
    <dgm:cxn modelId="{CE5828E8-EE32-49D5-88C9-C348245EAF87}" type="presParOf" srcId="{B0DE41BC-277A-41C3-A5E2-F49B551248D6}" destId="{254CDEF2-ED7A-463F-9D30-A185BD841A59}" srcOrd="6" destOrd="0" presId="urn:microsoft.com/office/officeart/2005/8/layout/venn1"/>
    <dgm:cxn modelId="{0D72D40C-9148-4B97-ABB8-C4BDDDFF5BDC}" type="presParOf" srcId="{B0DE41BC-277A-41C3-A5E2-F49B551248D6}" destId="{ED484407-9A8D-4C71-833D-C85135F31474}" srcOrd="7" destOrd="0" presId="urn:microsoft.com/office/officeart/2005/8/layout/venn1"/>
    <dgm:cxn modelId="{FF7C85F9-D7FB-4CE5-AA98-337B7CAEEBE9}" type="presParOf" srcId="{B0DE41BC-277A-41C3-A5E2-F49B551248D6}" destId="{0B19D44D-1994-4441-B6D4-6D863CBF57BE}" srcOrd="8" destOrd="0" presId="urn:microsoft.com/office/officeart/2005/8/layout/venn1"/>
    <dgm:cxn modelId="{C0B6EF87-D5F0-4F0F-A6EF-5033BE7FE7B9}" type="presParOf" srcId="{B0DE41BC-277A-41C3-A5E2-F49B551248D6}" destId="{788E75A8-6AAE-4F06-A4CA-CB0D04C3446E}" srcOrd="9" destOrd="0" presId="urn:microsoft.com/office/officeart/2005/8/layout/venn1"/>
    <dgm:cxn modelId="{3FE653D2-D06A-4FBE-A7F4-03B998668681}" type="presParOf" srcId="{B0DE41BC-277A-41C3-A5E2-F49B551248D6}" destId="{F2B105FA-077D-479A-98BB-2D50869AAD3F}" srcOrd="10" destOrd="0" presId="urn:microsoft.com/office/officeart/2005/8/layout/venn1"/>
    <dgm:cxn modelId="{A4A8491E-2C22-4091-9167-692764A981A6}" type="presParOf" srcId="{B0DE41BC-277A-41C3-A5E2-F49B551248D6}" destId="{FD47374B-8B38-4508-8522-C5A7B5B9D9B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570D2-3124-43BB-9C4E-87674BD78E1A}">
      <dsp:nvSpPr>
        <dsp:cNvPr id="0" name=""/>
        <dsp:cNvSpPr/>
      </dsp:nvSpPr>
      <dsp:spPr>
        <a:xfrm>
          <a:off x="1190572" y="361948"/>
          <a:ext cx="8242984" cy="22524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atMod val="110000"/>
          </a:schemeClr>
        </a:solidFill>
        <a:ln>
          <a:noFill/>
        </a:ln>
        <a:effectLst>
          <a:outerShdw blurRad="38100" dist="19050" dir="54000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45DBEA2-507E-4C2D-9D09-77E88DA94C3E}">
      <dsp:nvSpPr>
        <dsp:cNvPr id="0" name=""/>
        <dsp:cNvSpPr/>
      </dsp:nvSpPr>
      <dsp:spPr>
        <a:xfrm>
          <a:off x="4004314" y="1013463"/>
          <a:ext cx="2031632" cy="86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District</a:t>
          </a:r>
          <a:endParaRPr lang="en-US" sz="4800" kern="1200" dirty="0"/>
        </a:p>
      </dsp:txBody>
      <dsp:txXfrm>
        <a:off x="4004314" y="1013463"/>
        <a:ext cx="2031632" cy="869106"/>
      </dsp:txXfrm>
    </dsp:sp>
    <dsp:sp modelId="{3D497BDC-8D4F-45C3-9BD0-05AE5583558C}">
      <dsp:nvSpPr>
        <dsp:cNvPr id="0" name=""/>
        <dsp:cNvSpPr/>
      </dsp:nvSpPr>
      <dsp:spPr>
        <a:xfrm>
          <a:off x="2939613" y="1954532"/>
          <a:ext cx="3453557" cy="16788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atMod val="110000"/>
          </a:schemeClr>
        </a:solidFill>
        <a:ln>
          <a:noFill/>
        </a:ln>
        <a:effectLst>
          <a:outerShdw blurRad="38100" dist="19050" dir="54000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1F4D071-BE71-4B93-BDEC-FCEEA596AF52}">
      <dsp:nvSpPr>
        <dsp:cNvPr id="0" name=""/>
        <dsp:cNvSpPr/>
      </dsp:nvSpPr>
      <dsp:spPr>
        <a:xfrm>
          <a:off x="3297646" y="2461259"/>
          <a:ext cx="2082074" cy="72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County</a:t>
          </a:r>
          <a:endParaRPr lang="en-US" sz="4400" kern="1200" dirty="0"/>
        </a:p>
      </dsp:txBody>
      <dsp:txXfrm>
        <a:off x="3297646" y="2461259"/>
        <a:ext cx="2082074" cy="725495"/>
      </dsp:txXfrm>
    </dsp:sp>
    <dsp:sp modelId="{84DC3824-FDF4-468D-A58E-CD61AFF24CA0}">
      <dsp:nvSpPr>
        <dsp:cNvPr id="0" name=""/>
        <dsp:cNvSpPr/>
      </dsp:nvSpPr>
      <dsp:spPr>
        <a:xfrm>
          <a:off x="4366256" y="3329948"/>
          <a:ext cx="1675605" cy="9281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atMod val="110000"/>
          </a:schemeClr>
        </a:solidFill>
        <a:ln>
          <a:noFill/>
        </a:ln>
        <a:effectLst>
          <a:outerShdw blurRad="38100" dist="19050" dir="54000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4F16EA3-609F-4EA4-B25D-ACDD1855FEEE}">
      <dsp:nvSpPr>
        <dsp:cNvPr id="0" name=""/>
        <dsp:cNvSpPr/>
      </dsp:nvSpPr>
      <dsp:spPr>
        <a:xfrm>
          <a:off x="4655815" y="3547110"/>
          <a:ext cx="1161703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SBE</a:t>
          </a:r>
          <a:endParaRPr lang="en-US" sz="3900" kern="1200" dirty="0"/>
        </a:p>
      </dsp:txBody>
      <dsp:txXfrm>
        <a:off x="4655815" y="3547110"/>
        <a:ext cx="1161703" cy="580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0A78E-9A64-4C3B-B4BE-C26B82BF3B3E}">
      <dsp:nvSpPr>
        <dsp:cNvPr id="0" name=""/>
        <dsp:cNvSpPr/>
      </dsp:nvSpPr>
      <dsp:spPr>
        <a:xfrm>
          <a:off x="3556146" y="1175263"/>
          <a:ext cx="1574505" cy="1574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8EFA66-EE35-470F-9236-D451B04455B3}">
      <dsp:nvSpPr>
        <dsp:cNvPr id="0" name=""/>
        <dsp:cNvSpPr/>
      </dsp:nvSpPr>
      <dsp:spPr>
        <a:xfrm>
          <a:off x="3359333" y="0"/>
          <a:ext cx="1968131" cy="1072134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Timing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59333" y="0"/>
        <a:ext cx="1968131" cy="1072134"/>
      </dsp:txXfrm>
    </dsp:sp>
    <dsp:sp modelId="{B1E7DF53-1B6B-4054-8A61-4E66D2F9FA46}">
      <dsp:nvSpPr>
        <dsp:cNvPr id="0" name=""/>
        <dsp:cNvSpPr/>
      </dsp:nvSpPr>
      <dsp:spPr>
        <a:xfrm>
          <a:off x="4067205" y="1470355"/>
          <a:ext cx="1574505" cy="1574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89D9B6-9EEA-426C-97D3-0C5612D3B681}">
      <dsp:nvSpPr>
        <dsp:cNvPr id="0" name=""/>
        <dsp:cNvSpPr/>
      </dsp:nvSpPr>
      <dsp:spPr>
        <a:xfrm>
          <a:off x="5758486" y="1021080"/>
          <a:ext cx="1865132" cy="1174242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Relationships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758486" y="1021080"/>
        <a:ext cx="1865132" cy="1174242"/>
      </dsp:txXfrm>
    </dsp:sp>
    <dsp:sp modelId="{2C97D3A1-AF41-4D85-A602-94815840E28F}">
      <dsp:nvSpPr>
        <dsp:cNvPr id="0" name=""/>
        <dsp:cNvSpPr/>
      </dsp:nvSpPr>
      <dsp:spPr>
        <a:xfrm>
          <a:off x="4067205" y="2060539"/>
          <a:ext cx="1574505" cy="1574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26F8BA-130E-4FA5-B6AB-736696069B34}">
      <dsp:nvSpPr>
        <dsp:cNvPr id="0" name=""/>
        <dsp:cNvSpPr/>
      </dsp:nvSpPr>
      <dsp:spPr>
        <a:xfrm>
          <a:off x="5758486" y="2772232"/>
          <a:ext cx="1865132" cy="1312087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Petition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758486" y="2772232"/>
        <a:ext cx="1865132" cy="1312087"/>
      </dsp:txXfrm>
    </dsp:sp>
    <dsp:sp modelId="{254CDEF2-ED7A-463F-9D30-A185BD841A59}">
      <dsp:nvSpPr>
        <dsp:cNvPr id="0" name=""/>
        <dsp:cNvSpPr/>
      </dsp:nvSpPr>
      <dsp:spPr>
        <a:xfrm>
          <a:off x="3556146" y="2356142"/>
          <a:ext cx="1574505" cy="1574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484407-9A8D-4C71-833D-C85135F31474}">
      <dsp:nvSpPr>
        <dsp:cNvPr id="0" name=""/>
        <dsp:cNvSpPr/>
      </dsp:nvSpPr>
      <dsp:spPr>
        <a:xfrm>
          <a:off x="3359333" y="4033266"/>
          <a:ext cx="1968131" cy="1072134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Statute and Regulations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59333" y="4033266"/>
        <a:ext cx="1968131" cy="1072134"/>
      </dsp:txXfrm>
    </dsp:sp>
    <dsp:sp modelId="{0B19D44D-1994-4441-B6D4-6D863CBF57BE}">
      <dsp:nvSpPr>
        <dsp:cNvPr id="0" name=""/>
        <dsp:cNvSpPr/>
      </dsp:nvSpPr>
      <dsp:spPr>
        <a:xfrm>
          <a:off x="3045088" y="2060539"/>
          <a:ext cx="1574505" cy="1574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8E75A8-6AAE-4F06-A4CA-CB0D04C3446E}">
      <dsp:nvSpPr>
        <dsp:cNvPr id="0" name=""/>
        <dsp:cNvSpPr/>
      </dsp:nvSpPr>
      <dsp:spPr>
        <a:xfrm>
          <a:off x="1063179" y="2772232"/>
          <a:ext cx="1865132" cy="1312087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New Requirements of Law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63179" y="2772232"/>
        <a:ext cx="1865132" cy="1312087"/>
      </dsp:txXfrm>
    </dsp:sp>
    <dsp:sp modelId="{F2B105FA-077D-479A-98BB-2D50869AAD3F}">
      <dsp:nvSpPr>
        <dsp:cNvPr id="0" name=""/>
        <dsp:cNvSpPr/>
      </dsp:nvSpPr>
      <dsp:spPr>
        <a:xfrm>
          <a:off x="3045088" y="1470355"/>
          <a:ext cx="1574505" cy="15745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47374B-8B38-4508-8522-C5A7B5B9D9B4}">
      <dsp:nvSpPr>
        <dsp:cNvPr id="0" name=""/>
        <dsp:cNvSpPr/>
      </dsp:nvSpPr>
      <dsp:spPr>
        <a:xfrm>
          <a:off x="1063179" y="1021080"/>
          <a:ext cx="1865132" cy="1312087"/>
        </a:xfrm>
        <a:prstGeom prst="rect">
          <a:avLst/>
        </a:prstGeom>
        <a:noFill/>
        <a:ln w="12700" cap="flat" cmpd="sng" algn="ctr">
          <a:noFill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Facilities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63179" y="1021080"/>
        <a:ext cx="1865132" cy="131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3/22/2017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3/22/2017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Appeals for new schools: A copy of the petition as denied</a:t>
            </a:r>
          </a:p>
          <a:p>
            <a:r>
              <a:rPr lang="en-US" dirty="0" smtClean="0"/>
              <a:t>Signatures</a:t>
            </a:r>
          </a:p>
          <a:p>
            <a:r>
              <a:rPr lang="en-US" dirty="0" smtClean="0"/>
              <a:t>Evidence of the district and county board’s denial (minutes)</a:t>
            </a:r>
          </a:p>
          <a:p>
            <a:r>
              <a:rPr lang="en-US" dirty="0" smtClean="0"/>
              <a:t>District and county factual findings / petitioner’s responses</a:t>
            </a:r>
          </a:p>
          <a:p>
            <a:r>
              <a:rPr lang="en-US" dirty="0" smtClean="0"/>
              <a:t>Signed assurances to comply with applicable law</a:t>
            </a:r>
          </a:p>
          <a:p>
            <a:r>
              <a:rPr lang="en-US" dirty="0" smtClean="0"/>
              <a:t>Changes to the petition needed to reflect the State Board of Education as authorizer</a:t>
            </a:r>
          </a:p>
          <a:p>
            <a:endParaRPr lang="en-US" dirty="0" smtClean="0"/>
          </a:p>
          <a:p>
            <a:r>
              <a:rPr lang="en-US" dirty="0" smtClean="0"/>
              <a:t>Requirements</a:t>
            </a:r>
            <a:r>
              <a:rPr lang="en-US" baseline="0" dirty="0" smtClean="0"/>
              <a:t> for renewal appeals:</a:t>
            </a:r>
          </a:p>
          <a:p>
            <a:r>
              <a:rPr lang="en-US" dirty="0" smtClean="0"/>
              <a:t>Documentation that the school met at least one of the renewal criteria</a:t>
            </a:r>
          </a:p>
          <a:p>
            <a:r>
              <a:rPr lang="en-US" dirty="0" smtClean="0"/>
              <a:t>A copy of the renewal petition, as denied</a:t>
            </a:r>
          </a:p>
          <a:p>
            <a:r>
              <a:rPr lang="en-US" dirty="0" smtClean="0"/>
              <a:t>Evidence of the district’s denial and copy of written factual findings  </a:t>
            </a:r>
          </a:p>
          <a:p>
            <a:r>
              <a:rPr lang="en-US" dirty="0" smtClean="0"/>
              <a:t>Evidence of the county’s denial and copy of written factual findings or if the county took no action, evidence that the timeline has expired</a:t>
            </a:r>
          </a:p>
          <a:p>
            <a:r>
              <a:rPr lang="en-US" dirty="0" smtClean="0"/>
              <a:t>Changes to the renewal petition needed to reflect the State Board of Education as authorizer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Renewal Appeals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Appeals for new schools: A copy of the petition as denied</a:t>
            </a:r>
          </a:p>
          <a:p>
            <a:r>
              <a:rPr lang="en-US" dirty="0" smtClean="0"/>
              <a:t>Signatures</a:t>
            </a:r>
          </a:p>
          <a:p>
            <a:r>
              <a:rPr lang="en-US" dirty="0" smtClean="0"/>
              <a:t>Evidence of the district and county board’s denial (minutes)</a:t>
            </a:r>
          </a:p>
          <a:p>
            <a:r>
              <a:rPr lang="en-US" dirty="0" smtClean="0"/>
              <a:t>District and county factual findings / petitioner’s responses</a:t>
            </a:r>
          </a:p>
          <a:p>
            <a:r>
              <a:rPr lang="en-US" dirty="0" smtClean="0"/>
              <a:t>Signed assurances to comply with applicable law</a:t>
            </a:r>
          </a:p>
          <a:p>
            <a:r>
              <a:rPr lang="en-US" dirty="0" smtClean="0"/>
              <a:t>Changes to the petition needed to reflect the State Board of Education as authorizer</a:t>
            </a:r>
          </a:p>
          <a:p>
            <a:endParaRPr lang="en-US" dirty="0" smtClean="0"/>
          </a:p>
          <a:p>
            <a:r>
              <a:rPr lang="en-US" dirty="0" smtClean="0"/>
              <a:t>Requirements</a:t>
            </a:r>
            <a:r>
              <a:rPr lang="en-US" baseline="0" dirty="0" smtClean="0"/>
              <a:t> for renewal appeals:</a:t>
            </a:r>
          </a:p>
          <a:p>
            <a:r>
              <a:rPr lang="en-US" dirty="0" smtClean="0"/>
              <a:t>Documentation that the school met at least one of the renewal criteria</a:t>
            </a:r>
          </a:p>
          <a:p>
            <a:r>
              <a:rPr lang="en-US" dirty="0" smtClean="0"/>
              <a:t>A copy of the renewal petition, as denied</a:t>
            </a:r>
          </a:p>
          <a:p>
            <a:r>
              <a:rPr lang="en-US" dirty="0" smtClean="0"/>
              <a:t>Evidence of the district’s denial and copy of written factual findings  </a:t>
            </a:r>
          </a:p>
          <a:p>
            <a:r>
              <a:rPr lang="en-US" dirty="0" smtClean="0"/>
              <a:t>Evidence of the county’s denial and copy of written factual findings or if the county took no action, evidence that the timeline has expired</a:t>
            </a:r>
          </a:p>
          <a:p>
            <a:r>
              <a:rPr lang="en-US" smtClean="0"/>
              <a:t>Changes to the renewal petition needed to reflect the State Board of Education as authorizer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Renewal Appeals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en-US"/>
              <a:pPr/>
              <a:t>3/22/2017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3/22/2017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sp/cs/re/sbeappeals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ca.gov/be/ag/ag/sbewebcastarchive.asp" TargetMode="External"/><Relationship Id="rId5" Type="http://schemas.openxmlformats.org/officeDocument/2006/relationships/hyperlink" Target="http://www.cde.ca.gov/be/cc/cs/accswbcstrchv.asp" TargetMode="External"/><Relationship Id="rId4" Type="http://schemas.openxmlformats.org/officeDocument/2006/relationships/hyperlink" Target="http://www.cde.ca.gov/be/cc/cs/accswbcst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ssisi@thriveps.org" TargetMode="External"/><Relationship Id="rId2" Type="http://schemas.openxmlformats.org/officeDocument/2006/relationships/hyperlink" Target="mailto:bbauer@ghchs.com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cpfister@cde.c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sp/cs/re/sbeappeals.asp" TargetMode="External"/><Relationship Id="rId2" Type="http://schemas.openxmlformats.org/officeDocument/2006/relationships/hyperlink" Target="http://www.cde.ca.gov/be/mt/s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Charter Considerations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Strategic thinking for initial petition submissions, appeals, renewals, and renewal appeals</a:t>
            </a:r>
            <a:endParaRPr lang="en-US" dirty="0"/>
          </a:p>
        </p:txBody>
      </p:sp>
      <p:pic>
        <p:nvPicPr>
          <p:cNvPr id="5" name="Picture Placeholder 4" descr="Bottom half of woman in jeans with gardening gloves and rake standing next to metal bucket filled with leave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212" y="203199"/>
            <a:ext cx="6781800" cy="5715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203199"/>
            <a:ext cx="67818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Hearings and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expect at the ACCS and SBE meetings</a:t>
            </a:r>
          </a:p>
          <a:p>
            <a:r>
              <a:rPr lang="en-US" dirty="0" smtClean="0"/>
              <a:t>De Novo Review</a:t>
            </a:r>
          </a:p>
          <a:p>
            <a:r>
              <a:rPr lang="en-US" dirty="0" smtClean="0"/>
              <a:t>Substantive Changes – vs- Technical Changes</a:t>
            </a:r>
          </a:p>
          <a:p>
            <a:r>
              <a:rPr lang="en-US" dirty="0" smtClean="0"/>
              <a:t>Addressing CDE’s findings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r="-918" b="16666"/>
          <a:stretch/>
        </p:blipFill>
        <p:spPr>
          <a:xfrm>
            <a:off x="6551612" y="4372640"/>
            <a:ext cx="4012766" cy="1653132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1" b="14844"/>
          <a:stretch/>
        </p:blipFill>
        <p:spPr>
          <a:xfrm>
            <a:off x="1751012" y="4399107"/>
            <a:ext cx="3993457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668000" cy="807299"/>
          </a:xfrm>
        </p:spPr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i="1" dirty="0"/>
              <a:t>Education </a:t>
            </a:r>
            <a:r>
              <a:rPr lang="en-US" i="1" dirty="0" smtClean="0"/>
              <a:t>Code </a:t>
            </a:r>
            <a:r>
              <a:rPr lang="en-US" dirty="0" smtClean="0"/>
              <a:t>and </a:t>
            </a:r>
            <a:r>
              <a:rPr lang="en-US" i="1" dirty="0"/>
              <a:t>Code of </a:t>
            </a:r>
            <a:r>
              <a:rPr lang="en-US" i="1" dirty="0" smtClean="0"/>
              <a:t>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724" y="2057400"/>
            <a:ext cx="2438399" cy="533400"/>
          </a:xfrm>
        </p:spPr>
        <p:txBody>
          <a:bodyPr/>
          <a:lstStyle/>
          <a:p>
            <a:r>
              <a:rPr lang="en-US" dirty="0" smtClean="0"/>
              <a:t>For New Schools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1898514"/>
              </p:ext>
            </p:extLst>
          </p:nvPr>
        </p:nvGraphicFramePr>
        <p:xfrm>
          <a:off x="379411" y="2590800"/>
          <a:ext cx="4645026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28924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EC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baseline="0" dirty="0" smtClean="0"/>
                        <a:t>or </a:t>
                      </a:r>
                      <a:r>
                        <a:rPr lang="en-US" i="1" baseline="0" dirty="0" smtClean="0"/>
                        <a:t>5 CCR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Pertains to: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EC</a:t>
                      </a:r>
                      <a:r>
                        <a:rPr lang="en-US" dirty="0" smtClean="0"/>
                        <a:t> 47605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petition process and requirements, approval and denial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Appeals (timing</a:t>
                      </a:r>
                      <a:r>
                        <a:rPr lang="en-US" baseline="0" dirty="0" smtClean="0"/>
                        <a:t> and submission requirements)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and approval by the SBE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11967.5.1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SBE criteria for initial and</a:t>
                      </a:r>
                      <a:r>
                        <a:rPr lang="en-US" baseline="0" dirty="0" smtClean="0"/>
                        <a:t> renewal petitions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7536" y="1553218"/>
            <a:ext cx="205435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For Renewals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4135542"/>
              </p:ext>
            </p:extLst>
          </p:nvPr>
        </p:nvGraphicFramePr>
        <p:xfrm>
          <a:off x="5484811" y="2086618"/>
          <a:ext cx="6019799" cy="402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44"/>
                <a:gridCol w="3897955"/>
              </a:tblGrid>
              <a:tr h="45792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EC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baseline="0" dirty="0" smtClean="0"/>
                        <a:t>or </a:t>
                      </a:r>
                      <a:r>
                        <a:rPr lang="en-US" i="1" baseline="0" dirty="0" smtClean="0"/>
                        <a:t>5 CCR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Pertains to: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EC</a:t>
                      </a:r>
                      <a:r>
                        <a:rPr lang="en-US" dirty="0" smtClean="0"/>
                        <a:t> 47605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Charter</a:t>
                      </a:r>
                      <a:r>
                        <a:rPr lang="en-US" baseline="0" dirty="0" smtClean="0"/>
                        <a:t> petition process and requirements, approval and denial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EC </a:t>
                      </a:r>
                      <a:r>
                        <a:rPr lang="en-US" dirty="0" smtClean="0"/>
                        <a:t>47607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Renewal criteria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EC </a:t>
                      </a:r>
                      <a:r>
                        <a:rPr lang="en-US" i="0" dirty="0" smtClean="0"/>
                        <a:t>47607.5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Renewal</a:t>
                      </a:r>
                      <a:r>
                        <a:rPr lang="en-US" baseline="0" dirty="0" smtClean="0"/>
                        <a:t> aligned with subdivision (j) of EC 47605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Renewal submissions to districts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Renewal submissions to County 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Renewal submissions to the SBE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5 CCR</a:t>
                      </a:r>
                      <a:r>
                        <a:rPr lang="en-US" dirty="0" smtClean="0"/>
                        <a:t> 11967.5.1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SBE</a:t>
                      </a:r>
                      <a:r>
                        <a:rPr lang="en-US" baseline="0" dirty="0" smtClean="0"/>
                        <a:t> criteria for review and approval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SBE Appeals for New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copy of the petition as denied</a:t>
            </a:r>
          </a:p>
          <a:p>
            <a:r>
              <a:rPr lang="en-US" dirty="0" smtClean="0"/>
              <a:t>Signatures</a:t>
            </a:r>
          </a:p>
          <a:p>
            <a:r>
              <a:rPr lang="en-US" dirty="0" smtClean="0"/>
              <a:t>Evidence of the district and county board’s denial (minutes)</a:t>
            </a:r>
          </a:p>
          <a:p>
            <a:r>
              <a:rPr lang="en-US" dirty="0" smtClean="0"/>
              <a:t>District and county factual findings / petitioner’s responses</a:t>
            </a:r>
          </a:p>
          <a:p>
            <a:r>
              <a:rPr lang="en-US" dirty="0" smtClean="0"/>
              <a:t>Signed assurances to comply with applicable law</a:t>
            </a:r>
          </a:p>
          <a:p>
            <a:r>
              <a:rPr lang="en-US" dirty="0" smtClean="0"/>
              <a:t>Changes to the petition needed to reflect the State Board of Education as authorizer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SBE Appeals for Charter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2133600"/>
            <a:ext cx="9601202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Documentation that the school met at least one of the renewal criteria</a:t>
            </a:r>
          </a:p>
          <a:p>
            <a:r>
              <a:rPr lang="en-US" dirty="0"/>
              <a:t>A copy of the renewal petition, as </a:t>
            </a:r>
            <a:r>
              <a:rPr lang="en-US" dirty="0" smtClean="0"/>
              <a:t>denied</a:t>
            </a:r>
          </a:p>
          <a:p>
            <a:r>
              <a:rPr lang="en-US" dirty="0" smtClean="0"/>
              <a:t>Evidence of the district’s denial and copy of written factual findings  </a:t>
            </a:r>
          </a:p>
          <a:p>
            <a:r>
              <a:rPr lang="en-US" dirty="0" smtClean="0"/>
              <a:t>Evidence of the county’s denial and copy of written factual findings or if the county took no action, evidence that the timeline has expired</a:t>
            </a:r>
          </a:p>
          <a:p>
            <a:r>
              <a:rPr lang="en-US" dirty="0"/>
              <a:t>Changes to the </a:t>
            </a:r>
            <a:r>
              <a:rPr lang="en-US" dirty="0" smtClean="0"/>
              <a:t>renewal petition </a:t>
            </a:r>
            <a:r>
              <a:rPr lang="en-US" dirty="0"/>
              <a:t>needed to reflect the State Board of Education as authorizer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ubmitting an appeal to the State Board of Education: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u="sng" dirty="0">
                <a:hlinkClick r:id="rId3"/>
              </a:rPr>
              <a:t>http://www.cde.ca.gov/sp/cs/re/sbeappeals.asp</a:t>
            </a:r>
            <a:endParaRPr lang="en-US" sz="2400" u="sng" dirty="0"/>
          </a:p>
          <a:p>
            <a:pPr marL="228600" lvl="1" indent="0">
              <a:buNone/>
            </a:pPr>
            <a:endParaRPr lang="en-US" dirty="0" smtClean="0"/>
          </a:p>
          <a:p>
            <a:pPr marL="0" lvl="1" indent="0">
              <a:spcBef>
                <a:spcPts val="1800"/>
              </a:spcBef>
              <a:buNone/>
            </a:pPr>
            <a:r>
              <a:rPr lang="en-US" sz="2400" dirty="0"/>
              <a:t>ACCS Meeting </a:t>
            </a:r>
            <a:r>
              <a:rPr lang="en-US" sz="2400" dirty="0" smtClean="0"/>
              <a:t>Archive:</a:t>
            </a:r>
            <a:endParaRPr lang="en-US" sz="2400" dirty="0"/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http://www.cde.ca.gov/be/cc/cs/accswbcst.asp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5"/>
              </a:rPr>
              <a:t>http://www.cde.ca.gov/be/cc/cs/accswbcstrchv.asp</a:t>
            </a: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SBE Meeting Archive: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http://www.cde.ca.gov/be/ag/ag/sbewebcastarchive.asp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0"/>
            <a:ext cx="3773863" cy="5480649"/>
          </a:xfrm>
        </p:spPr>
        <p:txBody>
          <a:bodyPr/>
          <a:lstStyle/>
          <a:p>
            <a:r>
              <a:rPr lang="en-US" dirty="0" smtClean="0"/>
              <a:t>Brian Bauer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bbauer@ghchs.com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effectLst/>
              </a:rPr>
              <a:t>818.360.2361 </a:t>
            </a:r>
            <a:r>
              <a:rPr lang="en-US" sz="2000" dirty="0">
                <a:effectLst/>
              </a:rPr>
              <a:t>Ext. 322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Nicole T. </a:t>
            </a:r>
            <a:r>
              <a:rPr lang="en-US" dirty="0"/>
              <a:t>Assisi</a:t>
            </a:r>
            <a:br>
              <a:rPr lang="en-US" dirty="0"/>
            </a:br>
            <a:r>
              <a:rPr lang="en-US" sz="2000" dirty="0" smtClean="0">
                <a:hlinkClick r:id="rId3"/>
              </a:rPr>
              <a:t>nassisi@thriveps.org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619.839.9543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dirty="0" smtClean="0">
                <a:effectLst/>
              </a:rPr>
              <a:t>Carolyn Pfister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  <a:hlinkClick r:id="rId4"/>
              </a:rPr>
              <a:t>cpfister@cde.ca.gov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916.319.0399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flipV="1">
            <a:off x="7872936" y="5913119"/>
            <a:ext cx="377042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2549942"/>
            <a:ext cx="4495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/>
              <a:t>Questions?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17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Brian Bauer: </a:t>
            </a:r>
            <a:r>
              <a:rPr lang="en-US" dirty="0"/>
              <a:t>Executive Director of Granada Hills Charter High </a:t>
            </a:r>
            <a:r>
              <a:rPr lang="en-US" dirty="0" smtClean="0"/>
              <a:t>School, California </a:t>
            </a:r>
            <a:r>
              <a:rPr lang="en-US" dirty="0"/>
              <a:t>State Board's Advisory Commission on Charter Schools (ACCS) </a:t>
            </a:r>
            <a:endParaRPr lang="en-US" dirty="0"/>
          </a:p>
          <a:p>
            <a:r>
              <a:rPr lang="en-US" dirty="0" smtClean="0"/>
              <a:t>Carolyn Pfister: State Board of Education Staff, Lead on Charter Issues </a:t>
            </a:r>
          </a:p>
          <a:p>
            <a:r>
              <a:rPr lang="en-US" dirty="0" smtClean="0"/>
              <a:t>Dr. Nicole Assisi: CEO and Founder of Thrive Public Schools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36028"/>
            <a:ext cx="9601200" cy="121657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Authorization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928457"/>
              </p:ext>
            </p:extLst>
          </p:nvPr>
        </p:nvGraphicFramePr>
        <p:xfrm>
          <a:off x="1293813" y="1524000"/>
          <a:ext cx="960120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4091" y="3665220"/>
            <a:ext cx="3810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If the school district </a:t>
            </a:r>
            <a:r>
              <a:rPr lang="en-US" sz="2000" dirty="0" smtClean="0"/>
              <a:t>denies a </a:t>
            </a:r>
            <a:r>
              <a:rPr lang="en-US" sz="2000" dirty="0"/>
              <a:t>petition, </a:t>
            </a:r>
            <a:r>
              <a:rPr lang="en-US" sz="2000" dirty="0" smtClean="0"/>
              <a:t>an appeal may be made to </a:t>
            </a:r>
            <a:r>
              <a:rPr lang="en-US" sz="2000" dirty="0"/>
              <a:t>the county board of education.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94368" y="4724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If the county denies the </a:t>
            </a:r>
            <a:r>
              <a:rPr lang="en-US" sz="2000" dirty="0" smtClean="0"/>
              <a:t>petition, and appeal may be made to the State Board.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0412" y="106233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Most charter schools are expected to be locally authorized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5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Charter School Authorizing in California</a:t>
            </a:r>
            <a:endParaRPr lang="en-US" dirty="0"/>
          </a:p>
        </p:txBody>
      </p:sp>
      <p:graphicFrame>
        <p:nvGraphicFramePr>
          <p:cNvPr id="8" name="Content Placeholder 7" descr="Line with Markers chart" title="Chart"/>
          <p:cNvGraphicFramePr>
            <a:graphicFrameLocks noGrp="1"/>
          </p:cNvGraphicFramePr>
          <p:nvPr>
            <p:ph idx="1"/>
            <p:extLst/>
          </p:nvPr>
        </p:nvGraphicFramePr>
        <p:xfrm>
          <a:off x="1293813" y="19812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9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SBE-Authorized Charter School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Seventeen SBE-Authorized Charter Schools have sought renewal one or more times since January 2011. </a:t>
            </a:r>
          </a:p>
          <a:p>
            <a:pPr marL="0" indent="0">
              <a:buNone/>
            </a:pPr>
            <a:r>
              <a:rPr lang="en-US" dirty="0" smtClean="0"/>
              <a:t>Twelve have been locally renewed and a 13</a:t>
            </a:r>
            <a:r>
              <a:rPr lang="en-US" baseline="30000" dirty="0" smtClean="0"/>
              <a:t>th</a:t>
            </a:r>
            <a:r>
              <a:rPr lang="en-US" dirty="0" smtClean="0"/>
              <a:t> will be locally authorized beginning in July.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42019290"/>
              </p:ext>
            </p:extLst>
          </p:nvPr>
        </p:nvGraphicFramePr>
        <p:xfrm>
          <a:off x="2208212" y="3343070"/>
          <a:ext cx="7187141" cy="308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4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1" y="914400"/>
            <a:ext cx="4038601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How to Prepare for State Review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32205"/>
              </p:ext>
            </p:extLst>
          </p:nvPr>
        </p:nvGraphicFramePr>
        <p:xfrm>
          <a:off x="3656012" y="1066800"/>
          <a:ext cx="86867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Your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Recommend submitting </a:t>
            </a:r>
            <a:r>
              <a:rPr lang="en-US" i="1" dirty="0" smtClean="0">
                <a:solidFill>
                  <a:srgbClr val="B014A5"/>
                </a:solidFill>
              </a:rPr>
              <a:t>three</a:t>
            </a:r>
            <a:r>
              <a:rPr lang="en-US" dirty="0" smtClean="0"/>
              <a:t> months prior to the desired State Board of Education Meeting </a:t>
            </a:r>
          </a:p>
          <a:p>
            <a:pPr marL="0" indent="0">
              <a:buNone/>
            </a:pPr>
            <a:r>
              <a:rPr lang="en-US" dirty="0" smtClean="0"/>
              <a:t>State Board of Education Schedule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://www.cde.ca.gov/be/mt/st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Submission Timeline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www.cde.ca.gov/sp/cs/re/sbeappeals.asp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22788"/>
              </p:ext>
            </p:extLst>
          </p:nvPr>
        </p:nvGraphicFramePr>
        <p:xfrm>
          <a:off x="3579812" y="4191000"/>
          <a:ext cx="4724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Board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Due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3,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1,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1, 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4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Commission on Charter Schools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1" b="14844"/>
          <a:stretch/>
        </p:blipFill>
        <p:spPr>
          <a:xfrm>
            <a:off x="1314637" y="2286000"/>
            <a:ext cx="3993457" cy="1600199"/>
          </a:xfrm>
        </p:spPr>
      </p:pic>
      <p:sp>
        <p:nvSpPr>
          <p:cNvPr id="3" name="TextBox 2"/>
          <p:cNvSpPr txBox="1"/>
          <p:nvPr/>
        </p:nvSpPr>
        <p:spPr>
          <a:xfrm>
            <a:off x="5942012" y="2286000"/>
            <a:ext cx="51054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Commission Composition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Meeting schedule and format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Stakeholder groups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Commission 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7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Board of Education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r="-918" b="16666"/>
          <a:stretch/>
        </p:blipFill>
        <p:spPr>
          <a:xfrm>
            <a:off x="1293813" y="2209800"/>
            <a:ext cx="4495799" cy="1990506"/>
          </a:xfrm>
        </p:spPr>
      </p:pic>
      <p:sp>
        <p:nvSpPr>
          <p:cNvPr id="3" name="TextBox 2"/>
          <p:cNvSpPr txBox="1"/>
          <p:nvPr/>
        </p:nvSpPr>
        <p:spPr>
          <a:xfrm>
            <a:off x="6627812" y="2113581"/>
            <a:ext cx="2880789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Charter liaisons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Public hearings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Meeting preparation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4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EFF986-5B24-4FFE-8015-C92B2DCB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Natural living presentation (widescreen)</Template>
  <TotalTime>0</TotalTime>
  <Words>839</Words>
  <Application>Microsoft Office PowerPoint</Application>
  <PresentationFormat>Custom</PresentationFormat>
  <Paragraphs>150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</vt:lpstr>
      <vt:lpstr>Eco Living 16x9</vt:lpstr>
      <vt:lpstr>Charter Considerations</vt:lpstr>
      <vt:lpstr>Welcome!</vt:lpstr>
      <vt:lpstr>Authorization</vt:lpstr>
      <vt:lpstr>Charter School Authorizing in California</vt:lpstr>
      <vt:lpstr>SBE-Authorized Charter School Successes</vt:lpstr>
      <vt:lpstr>How to Prepare for State Review </vt:lpstr>
      <vt:lpstr>Timing Your Submission</vt:lpstr>
      <vt:lpstr>Advisory Commission on Charter Schools</vt:lpstr>
      <vt:lpstr>State Board of Education </vt:lpstr>
      <vt:lpstr>Public Hearings and Presentations</vt:lpstr>
      <vt:lpstr>Select Education Code and Code of Regulations</vt:lpstr>
      <vt:lpstr>SBE Appeals for New Schools</vt:lpstr>
      <vt:lpstr>SBE Appeals for Charter Renewal</vt:lpstr>
      <vt:lpstr>Resources</vt:lpstr>
      <vt:lpstr>Brian Bauer bbauer@ghchs.com 818.360.2361 Ext. 322   Nicole T. Assisi nassisi@thriveps.org 619.839.9543   Carolyn Pfister cpfister@cde.ca.gov 916.319.0399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2017-01-31T01:10:48Z</dcterms:created>
  <dcterms:modified xsi:type="dcterms:W3CDTF">2017-03-22T20:24:14Z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