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2"/>
  </p:notesMasterIdLst>
  <p:handoutMasterIdLst>
    <p:handoutMasterId r:id="rId33"/>
  </p:handoutMasterIdLst>
  <p:sldIdLst>
    <p:sldId id="307" r:id="rId2"/>
    <p:sldId id="397" r:id="rId3"/>
    <p:sldId id="404" r:id="rId4"/>
    <p:sldId id="417" r:id="rId5"/>
    <p:sldId id="405" r:id="rId6"/>
    <p:sldId id="406" r:id="rId7"/>
    <p:sldId id="407" r:id="rId8"/>
    <p:sldId id="408" r:id="rId9"/>
    <p:sldId id="409" r:id="rId10"/>
    <p:sldId id="410" r:id="rId11"/>
    <p:sldId id="411" r:id="rId12"/>
    <p:sldId id="412" r:id="rId13"/>
    <p:sldId id="413" r:id="rId14"/>
    <p:sldId id="414" r:id="rId15"/>
    <p:sldId id="415" r:id="rId16"/>
    <p:sldId id="416" r:id="rId17"/>
    <p:sldId id="379" r:id="rId18"/>
    <p:sldId id="387" r:id="rId19"/>
    <p:sldId id="385" r:id="rId20"/>
    <p:sldId id="386" r:id="rId21"/>
    <p:sldId id="395" r:id="rId22"/>
    <p:sldId id="382" r:id="rId23"/>
    <p:sldId id="396" r:id="rId24"/>
    <p:sldId id="389" r:id="rId25"/>
    <p:sldId id="418" r:id="rId26"/>
    <p:sldId id="420" r:id="rId27"/>
    <p:sldId id="421" r:id="rId28"/>
    <p:sldId id="391" r:id="rId29"/>
    <p:sldId id="394" r:id="rId30"/>
    <p:sldId id="3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gh Arino de la Rubia" initials="LAdlR" lastIdx="2" clrIdx="0"/>
  <p:cmAuthor id="1" name="Jed Wallace" initials="" lastIdx="1" clrIdx="1"/>
  <p:cmAuthor id="2" name="Courtney S. Miller" initials="CS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0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4986" autoAdjust="0"/>
  </p:normalViewPr>
  <p:slideViewPr>
    <p:cSldViewPr>
      <p:cViewPr>
        <p:scale>
          <a:sx n="76" d="100"/>
          <a:sy n="76" d="100"/>
        </p:scale>
        <p:origin x="-1984"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5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7T13:08:13.780" idx="1">
    <p:pos x="10" y="10"/>
    <p:text>Removed "Who Cares"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44E88-8A84-8A4E-AB51-8931E39982B7}" type="datetimeFigureOut">
              <a:rPr lang="en-US" smtClean="0"/>
              <a:t>3/17/17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0FA0B1-013B-0642-BB65-5D50FA6B740C}" type="slidenum">
              <a:rPr lang="en-US" smtClean="0"/>
              <a:t>‹#›</a:t>
            </a:fld>
            <a:endParaRPr lang="en-US"/>
          </a:p>
        </p:txBody>
      </p:sp>
    </p:spTree>
    <p:extLst>
      <p:ext uri="{BB962C8B-B14F-4D97-AF65-F5344CB8AC3E}">
        <p14:creationId xmlns:p14="http://schemas.microsoft.com/office/powerpoint/2010/main" val="139905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4B2A6-C7B7-4973-8427-879FC29B1004}" type="datetimeFigureOut">
              <a:rPr lang="en-US" smtClean="0"/>
              <a:t>3/17/17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9719F-0836-4879-A64A-22AC78EC25DC}" type="slidenum">
              <a:rPr lang="en-US" smtClean="0"/>
              <a:t>‹#›</a:t>
            </a:fld>
            <a:endParaRPr lang="en-US"/>
          </a:p>
        </p:txBody>
      </p:sp>
    </p:spTree>
    <p:extLst>
      <p:ext uri="{BB962C8B-B14F-4D97-AF65-F5344CB8AC3E}">
        <p14:creationId xmlns:p14="http://schemas.microsoft.com/office/powerpoint/2010/main" val="33016296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purposes of this slide, I’ve combined Supporters and Endorsed candidates into the Supporter category.</a:t>
            </a:r>
          </a:p>
          <a:p>
            <a:r>
              <a:rPr lang="en-US" dirty="0"/>
              <a:t>I’ve also combined </a:t>
            </a:r>
            <a:r>
              <a:rPr lang="en-US" dirty="0" err="1"/>
              <a:t>Cultivatables</a:t>
            </a:r>
            <a:r>
              <a:rPr lang="en-US" dirty="0"/>
              <a:t> and Untested Dems into the Cultivatable category.</a:t>
            </a:r>
          </a:p>
          <a:p>
            <a:r>
              <a:rPr lang="en-US" dirty="0"/>
              <a:t>Here’s the actual breakdown:</a:t>
            </a:r>
          </a:p>
          <a:p>
            <a:endParaRPr lang="en-US" dirty="0"/>
          </a:p>
          <a:p>
            <a:r>
              <a:rPr lang="en-US" dirty="0"/>
              <a:t>Assembly</a:t>
            </a:r>
          </a:p>
          <a:p>
            <a:pPr lvl="1"/>
            <a:r>
              <a:rPr lang="en-US" dirty="0"/>
              <a:t>36 Supporters in the Assembly</a:t>
            </a:r>
          </a:p>
          <a:p>
            <a:pPr lvl="1"/>
            <a:r>
              <a:rPr lang="en-US" dirty="0"/>
              <a:t>6 </a:t>
            </a:r>
            <a:r>
              <a:rPr lang="en-US" dirty="0" err="1"/>
              <a:t>Cultivatables</a:t>
            </a:r>
            <a:endParaRPr lang="en-US" dirty="0"/>
          </a:p>
          <a:p>
            <a:pPr lvl="1"/>
            <a:r>
              <a:rPr lang="en-US" dirty="0"/>
              <a:t>26 Opponents</a:t>
            </a:r>
          </a:p>
          <a:p>
            <a:pPr lvl="1"/>
            <a:r>
              <a:rPr lang="en-US" dirty="0"/>
              <a:t>8 Endorsed</a:t>
            </a:r>
          </a:p>
          <a:p>
            <a:pPr lvl="1"/>
            <a:r>
              <a:rPr lang="en-US" dirty="0"/>
              <a:t>5 Untested (Dems)</a:t>
            </a:r>
          </a:p>
          <a:p>
            <a:endParaRPr lang="en-US" dirty="0"/>
          </a:p>
          <a:p>
            <a:r>
              <a:rPr lang="en-US" dirty="0"/>
              <a:t>Senate</a:t>
            </a:r>
          </a:p>
          <a:p>
            <a:pPr lvl="1"/>
            <a:r>
              <a:rPr lang="en-US" dirty="0"/>
              <a:t>15 Supporters</a:t>
            </a:r>
          </a:p>
          <a:p>
            <a:pPr lvl="1"/>
            <a:r>
              <a:rPr lang="en-US" dirty="0"/>
              <a:t>2 </a:t>
            </a:r>
            <a:r>
              <a:rPr lang="en-US" dirty="0" err="1"/>
              <a:t>Cultivatables</a:t>
            </a:r>
            <a:endParaRPr lang="en-US" dirty="0"/>
          </a:p>
          <a:p>
            <a:pPr lvl="1"/>
            <a:r>
              <a:rPr lang="en-US" dirty="0"/>
              <a:t>15 Opponents</a:t>
            </a:r>
          </a:p>
          <a:p>
            <a:pPr lvl="1"/>
            <a:r>
              <a:rPr lang="en-US" dirty="0"/>
              <a:t>2 Endorsed</a:t>
            </a:r>
          </a:p>
          <a:p>
            <a:pPr lvl="1"/>
            <a:r>
              <a:rPr lang="en-US" dirty="0"/>
              <a:t>6 Untested (Dems)</a:t>
            </a:r>
          </a:p>
          <a:p>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2</a:t>
            </a:fld>
            <a:endParaRPr lang="en-US"/>
          </a:p>
        </p:txBody>
      </p:sp>
    </p:spTree>
    <p:extLst>
      <p:ext uri="{BB962C8B-B14F-4D97-AF65-F5344CB8AC3E}">
        <p14:creationId xmlns:p14="http://schemas.microsoft.com/office/powerpoint/2010/main" val="325393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Why local politics and engaging</a:t>
            </a:r>
            <a:r>
              <a:rPr lang="en-US" baseline="0" dirty="0" smtClean="0"/>
              <a:t> are important. How it should be! Thought it was a good </a:t>
            </a:r>
            <a:r>
              <a:rPr lang="en-US" baseline="0" dirty="0" err="1" smtClean="0"/>
              <a:t>segway</a:t>
            </a:r>
            <a:r>
              <a:rPr lang="en-US" baseline="0" dirty="0" smtClean="0"/>
              <a:t> to your Make an Impact slide. </a:t>
            </a:r>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26</a:t>
            </a:fld>
            <a:endParaRPr lang="en-US"/>
          </a:p>
        </p:txBody>
      </p:sp>
    </p:spTree>
    <p:extLst>
      <p:ext uri="{BB962C8B-B14F-4D97-AF65-F5344CB8AC3E}">
        <p14:creationId xmlns:p14="http://schemas.microsoft.com/office/powerpoint/2010/main" val="32402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E23BF-62F6-476A-8383-8C416186E3BD}" type="slidenum">
              <a:rPr lang="en-US" smtClean="0"/>
              <a:t>6</a:t>
            </a:fld>
            <a:endParaRPr lang="en-US"/>
          </a:p>
        </p:txBody>
      </p:sp>
    </p:spTree>
    <p:extLst>
      <p:ext uri="{BB962C8B-B14F-4D97-AF65-F5344CB8AC3E}">
        <p14:creationId xmlns:p14="http://schemas.microsoft.com/office/powerpoint/2010/main" val="290929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Law was previously on the books but sunset, little financial incentive for districts to surplus property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Teacher housing has first right of refusal in front of charters in very high cost of living counties: San Francisco, Marin, San Mateo, Santa Cruz</a:t>
            </a:r>
          </a:p>
          <a:p>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8</a:t>
            </a:fld>
            <a:endParaRPr lang="en-US"/>
          </a:p>
        </p:txBody>
      </p:sp>
    </p:spTree>
    <p:extLst>
      <p:ext uri="{BB962C8B-B14F-4D97-AF65-F5344CB8AC3E}">
        <p14:creationId xmlns:p14="http://schemas.microsoft.com/office/powerpoint/2010/main" val="144154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t>Only 5 for-profit charter schools currently in CA</a:t>
            </a:r>
          </a:p>
          <a:p>
            <a:pPr marL="342900" indent="-342900">
              <a:buFont typeface="Arial"/>
              <a:buChar char="•"/>
            </a:pPr>
            <a:r>
              <a:rPr lang="en-US" sz="1200" dirty="0" smtClean="0"/>
              <a:t>Only non-profits, school districts, COE or SBE may operate a charter school</a:t>
            </a:r>
          </a:p>
          <a:p>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10</a:t>
            </a:fld>
            <a:endParaRPr lang="en-US"/>
          </a:p>
        </p:txBody>
      </p:sp>
    </p:spTree>
    <p:extLst>
      <p:ext uri="{BB962C8B-B14F-4D97-AF65-F5344CB8AC3E}">
        <p14:creationId xmlns:p14="http://schemas.microsoft.com/office/powerpoint/2010/main" val="193460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Similar to AB 709 but also covers “entities managing charter schools”</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Jones-Sawyer compelled to introduce after concerns over Celerity</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No allowance for recusal like in Corporations code</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Flexibility needed in Brown Act compliance such as teleconferencing</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Need extended time for charters to comply with PRA requests</a:t>
            </a:r>
          </a:p>
          <a:p>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13</a:t>
            </a:fld>
            <a:endParaRPr lang="en-US"/>
          </a:p>
        </p:txBody>
      </p:sp>
    </p:spTree>
    <p:extLst>
      <p:ext uri="{BB962C8B-B14F-4D97-AF65-F5344CB8AC3E}">
        <p14:creationId xmlns:p14="http://schemas.microsoft.com/office/powerpoint/2010/main" val="335747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Starting language was in AB 787 (Hernandez), vetoed by Governor Brown</a:t>
            </a:r>
          </a:p>
          <a:p>
            <a:endParaRPr lang="en-US" dirty="0"/>
          </a:p>
        </p:txBody>
      </p:sp>
      <p:sp>
        <p:nvSpPr>
          <p:cNvPr id="4" name="Slide Number Placeholder 3"/>
          <p:cNvSpPr>
            <a:spLocks noGrp="1"/>
          </p:cNvSpPr>
          <p:nvPr>
            <p:ph type="sldNum" sz="quarter" idx="10"/>
          </p:nvPr>
        </p:nvSpPr>
        <p:spPr/>
        <p:txBody>
          <a:bodyPr/>
          <a:lstStyle/>
          <a:p>
            <a:fld id="{13CE23BF-62F6-476A-8383-8C416186E3BD}" type="slidenum">
              <a:rPr lang="en-US" smtClean="0"/>
              <a:t>14</a:t>
            </a:fld>
            <a:endParaRPr lang="en-US"/>
          </a:p>
        </p:txBody>
      </p:sp>
    </p:spTree>
    <p:extLst>
      <p:ext uri="{BB962C8B-B14F-4D97-AF65-F5344CB8AC3E}">
        <p14:creationId xmlns:p14="http://schemas.microsoft.com/office/powerpoint/2010/main" val="338083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is a good transition to the local piece. I can transition and introduce</a:t>
            </a:r>
            <a:r>
              <a:rPr lang="en-US" baseline="0" dirty="0"/>
              <a:t> Miles: “Miles is going to talk about Advocacy at the local level. It is important to remember that although we are pairing each legislator with a school leaders in their district, that results in only 10% of our schools being represented. Our strength is in numbers, and legislators are loyal to their constituents, the voters in their district that put them in office and either keep them in office or vote them out.”</a:t>
            </a:r>
            <a:endParaRPr lang="en-US" dirty="0"/>
          </a:p>
        </p:txBody>
      </p:sp>
      <p:sp>
        <p:nvSpPr>
          <p:cNvPr id="4" name="Slide Number Placeholder 3"/>
          <p:cNvSpPr>
            <a:spLocks noGrp="1"/>
          </p:cNvSpPr>
          <p:nvPr>
            <p:ph type="sldNum" sz="quarter" idx="10"/>
          </p:nvPr>
        </p:nvSpPr>
        <p:spPr/>
        <p:txBody>
          <a:bodyPr/>
          <a:lstStyle/>
          <a:p>
            <a:fld id="{64E9A437-3F4C-4B49-815C-0FCBF5541977}" type="slidenum">
              <a:rPr lang="en-US" smtClean="0"/>
              <a:pPr/>
              <a:t>19</a:t>
            </a:fld>
            <a:endParaRPr lang="en-US" dirty="0"/>
          </a:p>
        </p:txBody>
      </p:sp>
    </p:spTree>
    <p:extLst>
      <p:ext uri="{BB962C8B-B14F-4D97-AF65-F5344CB8AC3E}">
        <p14:creationId xmlns:p14="http://schemas.microsoft.com/office/powerpoint/2010/main" val="210911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a:t>
            </a:r>
            <a:r>
              <a:rPr lang="en-US" baseline="0" dirty="0" smtClean="0"/>
              <a:t> back district advocacy points. Lopez was a case of local politics and we used parent/leader/community relationships to get to Lopez. </a:t>
            </a:r>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24</a:t>
            </a:fld>
            <a:endParaRPr lang="en-US"/>
          </a:p>
        </p:txBody>
      </p:sp>
    </p:spTree>
    <p:extLst>
      <p:ext uri="{BB962C8B-B14F-4D97-AF65-F5344CB8AC3E}">
        <p14:creationId xmlns:p14="http://schemas.microsoft.com/office/powerpoint/2010/main" val="26160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Want to talk</a:t>
            </a:r>
            <a:r>
              <a:rPr lang="en-US" baseline="0" dirty="0" smtClean="0"/>
              <a:t> about the 2 types of power and why parents were successful at stopping Patty-Organized People </a:t>
            </a:r>
            <a:endParaRPr lang="en-US" dirty="0"/>
          </a:p>
        </p:txBody>
      </p:sp>
      <p:sp>
        <p:nvSpPr>
          <p:cNvPr id="4" name="Slide Number Placeholder 3"/>
          <p:cNvSpPr>
            <a:spLocks noGrp="1"/>
          </p:cNvSpPr>
          <p:nvPr>
            <p:ph type="sldNum" sz="quarter" idx="10"/>
          </p:nvPr>
        </p:nvSpPr>
        <p:spPr/>
        <p:txBody>
          <a:bodyPr/>
          <a:lstStyle/>
          <a:p>
            <a:fld id="{B7D9719F-0836-4879-A64A-22AC78EC25DC}" type="slidenum">
              <a:rPr lang="en-US" smtClean="0"/>
              <a:t>25</a:t>
            </a:fld>
            <a:endParaRPr lang="en-US"/>
          </a:p>
        </p:txBody>
      </p:sp>
    </p:spTree>
    <p:extLst>
      <p:ext uri="{BB962C8B-B14F-4D97-AF65-F5344CB8AC3E}">
        <p14:creationId xmlns:p14="http://schemas.microsoft.com/office/powerpoint/2010/main" val="190762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4114800" y="4724400"/>
            <a:ext cx="47244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133600"/>
            <a:ext cx="8382000" cy="4191000"/>
          </a:xfrm>
          <a:prstGeom prst="rect">
            <a:avLst/>
          </a:prstGeom>
        </p:spPr>
      </p:pic>
      <p:sp>
        <p:nvSpPr>
          <p:cNvPr id="2" name="Title 1"/>
          <p:cNvSpPr>
            <a:spLocks noGrp="1"/>
          </p:cNvSpPr>
          <p:nvPr>
            <p:ph type="ctrTitle"/>
          </p:nvPr>
        </p:nvSpPr>
        <p:spPr>
          <a:xfrm>
            <a:off x="381000" y="1143000"/>
            <a:ext cx="8382000" cy="762000"/>
          </a:xfrm>
        </p:spPr>
        <p:txBody>
          <a:body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381000" y="304800"/>
            <a:ext cx="4548187" cy="54292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C7AA2-E84A-3849-B301-1FBF8BC51A18}" type="datetime1">
              <a:rPr lang="en-US" smtClean="0"/>
              <a:t>3/17/17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1A4E8-7ECD-AA44-AAC9-40B61457050B}" type="datetime1">
              <a:rPr lang="en-US" smtClean="0"/>
              <a:t>3/17/17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53415"/>
          </a:xfrm>
        </p:spPr>
        <p:txBody>
          <a:bodyPr anchor="ct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1782292"/>
            <a:ext cx="6858000" cy="1655762"/>
          </a:xfrm>
        </p:spPr>
        <p:txBody>
          <a:bodyPr/>
          <a:lstStyle>
            <a:lvl1pPr marL="0" indent="0" algn="ctr">
              <a:buNone/>
              <a:defRPr sz="2400">
                <a:solidFill>
                  <a:srgbClr val="595959"/>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5690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A8084-90D8-BC43-83D5-51B011F8B68A}" type="datetime1">
              <a:rPr lang="en-US" smtClean="0"/>
              <a:t>3/17/17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BDEEC-3882-E44D-AA7F-1880BEA6BEC7}" type="datetime1">
              <a:rPr lang="en-US" smtClean="0"/>
              <a:t>3/17/17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35263-15C7-4642-93E5-F6F75D216D48}" type="datetime1">
              <a:rPr lang="en-US" smtClean="0"/>
              <a:t>3/17/17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710EFB-BAAB-FD45-80BC-E566125A21E2}" type="datetime1">
              <a:rPr lang="en-US" smtClean="0"/>
              <a:t>3/17/17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8C9AC-9DEC-F641-836B-8065E3DDC599}" type="datetime1">
              <a:rPr lang="en-US" smtClean="0"/>
              <a:t>3/17/17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DBD98-DBC2-F747-B959-AC3B47836C23}" type="datetime1">
              <a:rPr lang="en-US" smtClean="0"/>
              <a:t>3/17/17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A3241-7747-F744-8708-1DCB2CD37848}" type="datetime1">
              <a:rPr lang="en-US" smtClean="0"/>
              <a:t>3/17/17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48A90-2E26-F144-A63F-22517A585F49}" type="datetime1">
              <a:rPr lang="en-US" smtClean="0"/>
              <a:t>3/17/17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4F3745B-1574-49E2-9117-429B9C7023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74638"/>
            <a:ext cx="6172200" cy="1143000"/>
          </a:xfrm>
          <a:prstGeom prst="rect">
            <a:avLst/>
          </a:prstGeom>
          <a:solidFill>
            <a:schemeClr val="accent6"/>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248400"/>
            <a:ext cx="1676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38CEB-3C31-F843-B695-FBE4145E4EE8}" type="datetime1">
              <a:rPr lang="en-US" smtClean="0"/>
              <a:t>3/17/17</a:t>
            </a:fld>
            <a:endParaRPr lang="en-US" dirty="0"/>
          </a:p>
        </p:txBody>
      </p:sp>
      <p:sp>
        <p:nvSpPr>
          <p:cNvPr id="6" name="Slide Number Placeholder 5"/>
          <p:cNvSpPr>
            <a:spLocks noGrp="1"/>
          </p:cNvSpPr>
          <p:nvPr>
            <p:ph type="sldNum" sz="quarter" idx="4"/>
          </p:nvPr>
        </p:nvSpPr>
        <p:spPr>
          <a:xfrm>
            <a:off x="289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3745B-1574-49E2-9117-429B9C7023C8}" type="slidenum">
              <a:rPr lang="en-US" smtClean="0"/>
              <a:pPr/>
              <a:t>‹#›</a:t>
            </a:fld>
            <a:endParaRPr lang="en-US"/>
          </a:p>
        </p:txBody>
      </p:sp>
      <p:pic>
        <p:nvPicPr>
          <p:cNvPr id="7" name="Picture 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81000" y="259320"/>
            <a:ext cx="1991264" cy="118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www.ccsa.org/advocacy/statewide/advocacyda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hyperlink" Target="mailto:csmiller@ccsa.org" TargetMode="External"/><Relationship Id="rId4" Type="http://schemas.openxmlformats.org/officeDocument/2006/relationships/hyperlink" Target="mailto:emarcial@ccsa.org" TargetMode="External"/><Relationship Id="rId5" Type="http://schemas.openxmlformats.org/officeDocument/2006/relationships/hyperlink" Target="mailto:rmartin@mvmstrategy.com" TargetMode="External"/><Relationship Id="rId6" Type="http://schemas.openxmlformats.org/officeDocument/2006/relationships/hyperlink" Target="mailto:akeigwin@mercuryllc.com" TargetMode="External"/><Relationship Id="rId1" Type="http://schemas.openxmlformats.org/officeDocument/2006/relationships/slideLayout" Target="../slideLayouts/slideLayout2.xml"/><Relationship Id="rId2" Type="http://schemas.openxmlformats.org/officeDocument/2006/relationships/hyperlink" Target="mailto:ablumberg@ccs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video" Target="https://www.youtube.com/embed/wUEOD-xl5XU" TargetMode="Externa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304800"/>
            <a:ext cx="4267200" cy="2743200"/>
          </a:xfrm>
        </p:spPr>
        <p:txBody>
          <a:bodyPr>
            <a:normAutofit fontScale="90000"/>
          </a:bodyPr>
          <a:lstStyle/>
          <a:p>
            <a:r>
              <a:rPr lang="en-US" b="1" dirty="0"/>
              <a:t>Combat Warfare: Legislative Threats to Charter Schools AND</a:t>
            </a:r>
            <a:br>
              <a:rPr lang="en-US" b="1" dirty="0"/>
            </a:br>
            <a:r>
              <a:rPr lang="en-US" b="1" dirty="0"/>
              <a:t>Building Momentum for Legislative Engagement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83012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48200" y="3461772"/>
            <a:ext cx="3810000" cy="2677656"/>
          </a:xfrm>
          <a:prstGeom prst="rect">
            <a:avLst/>
          </a:prstGeom>
          <a:noFill/>
        </p:spPr>
        <p:txBody>
          <a:bodyPr wrap="square" rtlCol="0">
            <a:spAutoFit/>
          </a:bodyPr>
          <a:lstStyle/>
          <a:p>
            <a:pPr algn="ctr"/>
            <a:r>
              <a:rPr lang="en-US" sz="2400" b="1" dirty="0">
                <a:solidFill>
                  <a:schemeClr val="bg1">
                    <a:lumMod val="50000"/>
                  </a:schemeClr>
                </a:solidFill>
              </a:rPr>
              <a:t>Amy Blumberg</a:t>
            </a:r>
          </a:p>
          <a:p>
            <a:pPr algn="ctr"/>
            <a:r>
              <a:rPr lang="en-US" sz="2400" b="1" dirty="0">
                <a:solidFill>
                  <a:schemeClr val="bg1">
                    <a:lumMod val="50000"/>
                  </a:schemeClr>
                </a:solidFill>
              </a:rPr>
              <a:t>Rand Martin</a:t>
            </a:r>
          </a:p>
          <a:p>
            <a:pPr algn="ctr"/>
            <a:r>
              <a:rPr lang="en-US" sz="2400" b="1" dirty="0">
                <a:solidFill>
                  <a:schemeClr val="bg1">
                    <a:lumMod val="50000"/>
                  </a:schemeClr>
                </a:solidFill>
              </a:rPr>
              <a:t>Courtney S. Miller</a:t>
            </a:r>
          </a:p>
          <a:p>
            <a:pPr algn="ctr"/>
            <a:r>
              <a:rPr lang="en-US" sz="2400" b="1" dirty="0">
                <a:solidFill>
                  <a:schemeClr val="bg1">
                    <a:lumMod val="50000"/>
                  </a:schemeClr>
                </a:solidFill>
              </a:rPr>
              <a:t>Adam Keigwin</a:t>
            </a:r>
          </a:p>
          <a:p>
            <a:pPr algn="ctr"/>
            <a:r>
              <a:rPr lang="en-US" sz="2400" b="1" dirty="0">
                <a:solidFill>
                  <a:schemeClr val="bg1">
                    <a:lumMod val="50000"/>
                  </a:schemeClr>
                </a:solidFill>
              </a:rPr>
              <a:t>Esme Marcial</a:t>
            </a:r>
          </a:p>
          <a:p>
            <a:pPr algn="ctr"/>
            <a:endParaRPr lang="en-US" sz="2400" b="1" dirty="0">
              <a:solidFill>
                <a:schemeClr val="bg1">
                  <a:lumMod val="50000"/>
                </a:schemeClr>
              </a:solidFill>
            </a:endParaRPr>
          </a:p>
          <a:p>
            <a:pPr algn="ctr"/>
            <a:r>
              <a:rPr lang="en-US" sz="2400" b="1" dirty="0">
                <a:solidFill>
                  <a:schemeClr val="bg1">
                    <a:lumMod val="50000"/>
                  </a:schemeClr>
                </a:solidFill>
              </a:rPr>
              <a:t>March 22, 2017</a:t>
            </a:r>
          </a:p>
        </p:txBody>
      </p:sp>
      <p:pic>
        <p:nvPicPr>
          <p:cNvPr id="6" name="Picture 5"/>
          <p:cNvPicPr/>
          <p:nvPr/>
        </p:nvPicPr>
        <p:blipFill rotWithShape="1">
          <a:blip r:embed="rId3">
            <a:extLst>
              <a:ext uri="{28A0092B-C50C-407E-A947-70E740481C1C}">
                <a14:useLocalDpi xmlns:a14="http://schemas.microsoft.com/office/drawing/2010/main" val="0"/>
              </a:ext>
            </a:extLst>
          </a:blip>
          <a:srcRect t="37121" r="26480"/>
          <a:stretch/>
        </p:blipFill>
        <p:spPr bwMode="auto">
          <a:xfrm>
            <a:off x="381000" y="3276600"/>
            <a:ext cx="3733800" cy="32004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40741" t="31111" r="14120" b="8888"/>
          <a:stretch/>
        </p:blipFill>
        <p:spPr bwMode="auto">
          <a:xfrm>
            <a:off x="152400" y="3048000"/>
            <a:ext cx="3962400" cy="350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6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Charter School Transparency</a:t>
            </a:r>
          </a:p>
        </p:txBody>
      </p:sp>
      <p:sp>
        <p:nvSpPr>
          <p:cNvPr id="5" name="Content Placeholder 4"/>
          <p:cNvSpPr>
            <a:spLocks noGrp="1"/>
          </p:cNvSpPr>
          <p:nvPr>
            <p:ph idx="1"/>
          </p:nvPr>
        </p:nvSpPr>
        <p:spPr/>
        <p:txBody>
          <a:bodyPr>
            <a:normAutofit/>
          </a:bodyPr>
          <a:lstStyle/>
          <a:p>
            <a:pPr marL="0" indent="0">
              <a:buNone/>
            </a:pPr>
            <a:r>
              <a:rPr lang="en-US" sz="2400" b="1" dirty="0"/>
              <a:t>SB 806 (Glazer): Charter School Operational Transparency and Governance, Ban For-Profit Charter Schools</a:t>
            </a:r>
          </a:p>
          <a:p>
            <a:pPr marL="0" indent="0">
              <a:buNone/>
            </a:pPr>
            <a:endParaRPr lang="en-US" sz="1900" b="1" dirty="0"/>
          </a:p>
          <a:p>
            <a:pPr marL="342900" indent="-342900">
              <a:buFont typeface="Arial"/>
              <a:buChar char="•"/>
            </a:pPr>
            <a:r>
              <a:rPr lang="en-US" sz="2200" dirty="0"/>
              <a:t>Charter schools comply with Brown Act, Public Records Act, Political Reform Act with some flexibility to make workable for charters</a:t>
            </a:r>
          </a:p>
          <a:p>
            <a:pPr marL="342900" indent="-342900">
              <a:buFont typeface="Arial"/>
              <a:buChar char="•"/>
            </a:pPr>
            <a:r>
              <a:rPr lang="en-US" sz="2200" dirty="0"/>
              <a:t>Strengthen language in Corporations code on self-dealing</a:t>
            </a:r>
          </a:p>
          <a:p>
            <a:pPr marL="342900" indent="-342900">
              <a:buFont typeface="Arial"/>
              <a:buChar char="•"/>
            </a:pPr>
            <a:r>
              <a:rPr lang="en-US" sz="2200" dirty="0"/>
              <a:t>Allow for Gov. Code 1090 in very limited circumstance </a:t>
            </a:r>
          </a:p>
          <a:p>
            <a:pPr marL="342900" indent="-342900">
              <a:buFont typeface="Arial"/>
              <a:buChar char="•"/>
            </a:pPr>
            <a:r>
              <a:rPr lang="en-US" sz="2200" dirty="0"/>
              <a:t>Authorizer believes there is a violation, after audit by 3</a:t>
            </a:r>
            <a:r>
              <a:rPr lang="en-US" sz="2200" baseline="30000" dirty="0"/>
              <a:t>rd</a:t>
            </a:r>
            <a:r>
              <a:rPr lang="en-US" sz="2200" dirty="0"/>
              <a:t> party that is agreed upon between authorizer and charter school, if charter is found in violation of Corporations Code or Political Reform Act</a:t>
            </a:r>
          </a:p>
          <a:p>
            <a:endParaRPr lang="en-US" dirty="0"/>
          </a:p>
        </p:txBody>
      </p:sp>
    </p:spTree>
    <p:extLst>
      <p:ext uri="{BB962C8B-B14F-4D97-AF65-F5344CB8AC3E}">
        <p14:creationId xmlns:p14="http://schemas.microsoft.com/office/powerpoint/2010/main" val="354152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806 (Glazer) continued</a:t>
            </a:r>
          </a:p>
        </p:txBody>
      </p:sp>
      <p:sp>
        <p:nvSpPr>
          <p:cNvPr id="4" name="Content Placeholder 3"/>
          <p:cNvSpPr>
            <a:spLocks noGrp="1"/>
          </p:cNvSpPr>
          <p:nvPr>
            <p:ph idx="1"/>
          </p:nvPr>
        </p:nvSpPr>
        <p:spPr/>
        <p:txBody>
          <a:bodyPr>
            <a:normAutofit/>
          </a:bodyPr>
          <a:lstStyle/>
          <a:p>
            <a:pPr marL="342900" indent="-342900">
              <a:buFont typeface="Arial"/>
              <a:buChar char="•"/>
            </a:pPr>
            <a:r>
              <a:rPr lang="en-US" sz="2400" dirty="0"/>
              <a:t>Ban for-profits while maintaining flexibility to contract with for-profits for services, instruction</a:t>
            </a:r>
          </a:p>
          <a:p>
            <a:pPr marL="342900" indent="-342900">
              <a:buFont typeface="Arial"/>
              <a:buChar char="•"/>
            </a:pPr>
            <a:r>
              <a:rPr lang="en-US" sz="2400" dirty="0" smtClean="0"/>
              <a:t>For</a:t>
            </a:r>
            <a:r>
              <a:rPr lang="en-US" sz="2400" dirty="0"/>
              <a:t>-profits may not influence the appointment of board members</a:t>
            </a:r>
          </a:p>
          <a:p>
            <a:pPr marL="342900" indent="-342900">
              <a:buFont typeface="Arial"/>
              <a:buChar char="•"/>
            </a:pPr>
            <a:r>
              <a:rPr lang="en-US" sz="2400" dirty="0"/>
              <a:t>For-profits may not influence the charter school budget</a:t>
            </a:r>
          </a:p>
          <a:p>
            <a:pPr marL="342900" indent="-342900">
              <a:buFont typeface="Arial"/>
              <a:buChar char="•"/>
            </a:pPr>
            <a:r>
              <a:rPr lang="en-US" sz="2400" dirty="0"/>
              <a:t>Limits instruction services by for-profits to 50%</a:t>
            </a:r>
          </a:p>
          <a:p>
            <a:pPr marL="342900" indent="-342900">
              <a:buFont typeface="Arial"/>
              <a:buChar char="•"/>
            </a:pPr>
            <a:endParaRPr lang="en-US" b="1" dirty="0"/>
          </a:p>
          <a:p>
            <a:endParaRPr lang="en-US" dirty="0"/>
          </a:p>
        </p:txBody>
      </p:sp>
    </p:spTree>
    <p:extLst>
      <p:ext uri="{BB962C8B-B14F-4D97-AF65-F5344CB8AC3E}">
        <p14:creationId xmlns:p14="http://schemas.microsoft.com/office/powerpoint/2010/main" val="138215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381000"/>
            <a:ext cx="6172200" cy="1021104"/>
          </a:xfrm>
        </p:spPr>
        <p:txBody>
          <a:bodyPr/>
          <a:lstStyle/>
          <a:p>
            <a:r>
              <a:rPr lang="en-US" dirty="0"/>
              <a:t>Legislative Threats</a:t>
            </a:r>
          </a:p>
        </p:txBody>
      </p:sp>
      <p:sp>
        <p:nvSpPr>
          <p:cNvPr id="3" name="Subtitle 2"/>
          <p:cNvSpPr>
            <a:spLocks noGrp="1"/>
          </p:cNvSpPr>
          <p:nvPr>
            <p:ph type="subTitle" idx="1"/>
          </p:nvPr>
        </p:nvSpPr>
        <p:spPr>
          <a:xfrm>
            <a:off x="518615" y="1782292"/>
            <a:ext cx="8120417" cy="3717756"/>
          </a:xfrm>
        </p:spPr>
        <p:txBody>
          <a:bodyPr>
            <a:normAutofit/>
          </a:bodyPr>
          <a:lstStyle/>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#1 Threat</a:t>
            </a:r>
          </a:p>
          <a:p>
            <a:pPr algn="l"/>
            <a:r>
              <a:rPr lang="en-US" sz="2800" b="1" dirty="0">
                <a:latin typeface="Arial" panose="020B0604020202020204" pitchFamily="34" charset="0"/>
                <a:cs typeface="Arial" panose="020B0604020202020204" pitchFamily="34" charset="0"/>
              </a:rPr>
              <a:t>SB 808 (Mendoza): Fiscal denials, Removes Charter Appeal Rights, COE, and SBE Charters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Decimate the charter school sector in CA</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Moves CA education in the wrong direction</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Allows charter petitions and renewals to be denied for fiscal reasons by local school districts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Places interests of grown ups over the needs of students and the community</a:t>
            </a:r>
          </a:p>
          <a:p>
            <a:pPr marL="800100" lvl="1"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49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808 (Mendoza) continued</a:t>
            </a:r>
          </a:p>
        </p:txBody>
      </p:sp>
      <p:sp>
        <p:nvSpPr>
          <p:cNvPr id="4" name="Content Placeholder 3"/>
          <p:cNvSpPr>
            <a:spLocks noGrp="1"/>
          </p:cNvSpPr>
          <p:nvPr>
            <p:ph idx="1"/>
          </p:nvPr>
        </p:nvSpPr>
        <p:spPr/>
        <p:txBody>
          <a:bodyPr>
            <a:normAutofit/>
          </a:bodyPr>
          <a:lstStyle/>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Eliminates charter schools’ due process rights to appeal to the County and State Board, forcing all charters back to the local level upon renewal without any credible rationale for why</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Local districts often have greater difficulty being objective on charter petitions, influenced by local politics, charters viewed as competitors</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COE and SBE can be more objective and have rigorous petition evaluation process</a:t>
            </a:r>
          </a:p>
          <a:p>
            <a:endParaRPr lang="en-US" dirty="0"/>
          </a:p>
        </p:txBody>
      </p:sp>
    </p:spTree>
    <p:extLst>
      <p:ext uri="{BB962C8B-B14F-4D97-AF65-F5344CB8AC3E}">
        <p14:creationId xmlns:p14="http://schemas.microsoft.com/office/powerpoint/2010/main" val="3331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Legislative Threats</a:t>
            </a:r>
          </a:p>
        </p:txBody>
      </p:sp>
      <p:sp>
        <p:nvSpPr>
          <p:cNvPr id="6" name="Rectangle 5"/>
          <p:cNvSpPr/>
          <p:nvPr/>
        </p:nvSpPr>
        <p:spPr>
          <a:xfrm>
            <a:off x="381000" y="1676400"/>
            <a:ext cx="8547404" cy="372409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AB 1478 (Jones-Sawyer): Charter School and CMO Governance</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Would subject charter schools and CMOs to the Brown Act, Public Records Act, Political Reform Act, and Government Code 1090</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Government Code 1090 is absolutely unworkable for charter </a:t>
            </a:r>
            <a:r>
              <a:rPr lang="en-US" dirty="0" smtClean="0">
                <a:latin typeface="Arial" panose="020B0604020202020204" pitchFamily="34" charset="0"/>
                <a:cs typeface="Arial" panose="020B0604020202020204" pitchFamily="34" charset="0"/>
              </a:rPr>
              <a:t>schools</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Subjects board members to criminal </a:t>
            </a:r>
            <a:r>
              <a:rPr lang="en-US" dirty="0" smtClean="0">
                <a:latin typeface="Arial" panose="020B0604020202020204" pitchFamily="34" charset="0"/>
                <a:cs typeface="Arial" panose="020B0604020202020204" pitchFamily="34" charset="0"/>
              </a:rPr>
              <a:t>penalties</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Takes away critical financial flexibility for charter schools to obtain loans, reduced cost for services from willing board members</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43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457200"/>
            <a:ext cx="6477000" cy="996215"/>
          </a:xfrm>
        </p:spPr>
        <p:txBody>
          <a:bodyPr/>
          <a:lstStyle/>
          <a:p>
            <a:r>
              <a:rPr lang="en-US" dirty="0"/>
              <a:t>Legislation of Concern</a:t>
            </a:r>
          </a:p>
        </p:txBody>
      </p:sp>
      <p:sp>
        <p:nvSpPr>
          <p:cNvPr id="3" name="Subtitle 2"/>
          <p:cNvSpPr>
            <a:spLocks noGrp="1"/>
          </p:cNvSpPr>
          <p:nvPr>
            <p:ph type="subTitle" idx="1"/>
          </p:nvPr>
        </p:nvSpPr>
        <p:spPr>
          <a:xfrm>
            <a:off x="518615" y="1782292"/>
            <a:ext cx="8120417" cy="3717756"/>
          </a:xfrm>
        </p:spPr>
        <p:txBody>
          <a:bodyPr>
            <a:normAutofit/>
          </a:bodyPr>
          <a:lstStyle/>
          <a:p>
            <a:pPr marL="342900" indent="-342900" algn="l">
              <a:buFont typeface="Arial" panose="020B0604020202020204" pitchFamily="34" charset="0"/>
              <a:buChar char="•"/>
            </a:pPr>
            <a:r>
              <a:rPr lang="en-US" sz="2800" b="1" dirty="0">
                <a:latin typeface="Arial" panose="020B0604020202020204" pitchFamily="34" charset="0"/>
                <a:cs typeface="Arial" panose="020B0604020202020204" pitchFamily="34" charset="0"/>
              </a:rPr>
              <a:t>AB 406 (McCarty): For-Profit Charter Schools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Would prohibit a charter school from entering into a contract or agreement with a for-profit entity to manage or operate a charter school.</a:t>
            </a:r>
          </a:p>
          <a:p>
            <a:pPr marL="800100" lvl="1"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Agree </a:t>
            </a:r>
            <a:r>
              <a:rPr lang="en-US" dirty="0">
                <a:latin typeface="Arial" panose="020B0604020202020204" pitchFamily="34" charset="0"/>
                <a:cs typeface="Arial" panose="020B0604020202020204" pitchFamily="34" charset="0"/>
              </a:rPr>
              <a:t>on goal, may not agree on language</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Charters need flexibility to contract with for profit back officer provider, instructional services</a:t>
            </a:r>
          </a:p>
          <a:p>
            <a:pPr marL="800100" lvl="1" indent="-342900" algn="l">
              <a:buFont typeface="Arial" panose="020B0604020202020204" pitchFamily="34" charset="0"/>
              <a:buChar char="•"/>
            </a:pPr>
            <a:endParaRPr lang="en-US" dirty="0"/>
          </a:p>
          <a:p>
            <a:pPr algn="l"/>
            <a:endParaRPr lang="en-US" sz="2800" dirty="0"/>
          </a:p>
        </p:txBody>
      </p:sp>
    </p:spTree>
    <p:extLst>
      <p:ext uri="{BB962C8B-B14F-4D97-AF65-F5344CB8AC3E}">
        <p14:creationId xmlns:p14="http://schemas.microsoft.com/office/powerpoint/2010/main" val="136161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Legislation of Concern continued</a:t>
            </a:r>
          </a:p>
        </p:txBody>
      </p:sp>
      <p:sp>
        <p:nvSpPr>
          <p:cNvPr id="3" name="Content Placeholder 2"/>
          <p:cNvSpPr>
            <a:spLocks noGrp="1"/>
          </p:cNvSpPr>
          <p:nvPr>
            <p:ph idx="1"/>
          </p:nvPr>
        </p:nvSpPr>
        <p:spPr/>
        <p:txBody>
          <a:bodyPr>
            <a:normAutofit fontScale="70000" lnSpcReduction="20000"/>
          </a:bodyPr>
          <a:lstStyle/>
          <a:p>
            <a:pPr marL="0" indent="0">
              <a:buNone/>
            </a:pPr>
            <a:r>
              <a:rPr lang="en-US" sz="4000" b="1" dirty="0">
                <a:latin typeface="Arial" panose="020B0604020202020204" pitchFamily="34" charset="0"/>
                <a:cs typeface="Arial" panose="020B0604020202020204" pitchFamily="34" charset="0"/>
              </a:rPr>
              <a:t>AB 1360 </a:t>
            </a:r>
            <a:r>
              <a:rPr lang="en-US" sz="4000" b="1" dirty="0"/>
              <a:t>(</a:t>
            </a:r>
            <a:r>
              <a:rPr lang="en-US" sz="4000" b="1" dirty="0" err="1"/>
              <a:t>Bonta</a:t>
            </a:r>
            <a:r>
              <a:rPr lang="en-US" sz="4000" b="1" dirty="0"/>
              <a:t>): Charter Admissions and Discipline</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Would clarify charter school admissions policies and procedures and due process for pupils related to pupil discipline. </a:t>
            </a:r>
          </a:p>
          <a:p>
            <a:pPr marL="8001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Starting language is same as SB 322 </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Opposition SB 322:</a:t>
            </a:r>
          </a:p>
          <a:p>
            <a:pPr marL="800100" lvl="1" indent="-342900">
              <a:buFont typeface="Arial"/>
              <a:buChar char="•"/>
            </a:pPr>
            <a:r>
              <a:rPr lang="en-US" dirty="0">
                <a:latin typeface="Arial" panose="020B0604020202020204" pitchFamily="34" charset="0"/>
                <a:cs typeface="Arial" panose="020B0604020202020204" pitchFamily="34" charset="0"/>
              </a:rPr>
              <a:t>No data to support re-regulation of charter schools in the area of discipline</a:t>
            </a:r>
          </a:p>
          <a:p>
            <a:pPr marL="800100" lvl="1" indent="-342900">
              <a:buFont typeface="Arial"/>
              <a:buChar char="•"/>
            </a:pPr>
            <a:r>
              <a:rPr lang="en-US" dirty="0">
                <a:latin typeface="Arial" panose="020B0604020202020204" pitchFamily="34" charset="0"/>
                <a:cs typeface="Arial" panose="020B0604020202020204" pitchFamily="34" charset="0"/>
              </a:rPr>
              <a:t>Prescriptive expulsion process costly for charters, would require a material revision</a:t>
            </a:r>
          </a:p>
          <a:p>
            <a:pPr marL="800100" lvl="1" indent="-342900">
              <a:buFont typeface="Arial"/>
              <a:buChar char="•"/>
            </a:pPr>
            <a:r>
              <a:rPr lang="en-US" dirty="0">
                <a:latin typeface="Arial" panose="020B0604020202020204" pitchFamily="34" charset="0"/>
                <a:cs typeface="Arial" panose="020B0604020202020204" pitchFamily="34" charset="0"/>
              </a:rPr>
              <a:t>Policies get in the way of charter schools’ restorative justice practices </a:t>
            </a:r>
          </a:p>
          <a:p>
            <a:pPr marL="800100" lvl="1" indent="-342900">
              <a:buFont typeface="Arial"/>
              <a:buChar char="•"/>
            </a:pPr>
            <a:r>
              <a:rPr lang="en-US" dirty="0">
                <a:latin typeface="Arial" panose="020B0604020202020204" pitchFamily="34" charset="0"/>
                <a:cs typeface="Arial" panose="020B0604020202020204" pitchFamily="34" charset="0"/>
              </a:rPr>
              <a:t>Ok with admission language in SB 322</a:t>
            </a:r>
          </a:p>
          <a:p>
            <a:endParaRPr lang="en-US" dirty="0"/>
          </a:p>
        </p:txBody>
      </p:sp>
    </p:spTree>
    <p:extLst>
      <p:ext uri="{BB962C8B-B14F-4D97-AF65-F5344CB8AC3E}">
        <p14:creationId xmlns:p14="http://schemas.microsoft.com/office/powerpoint/2010/main" val="266535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Engagement </a:t>
            </a:r>
          </a:p>
        </p:txBody>
      </p:sp>
      <p:sp>
        <p:nvSpPr>
          <p:cNvPr id="3" name="Content Placeholder 2"/>
          <p:cNvSpPr>
            <a:spLocks noGrp="1"/>
          </p:cNvSpPr>
          <p:nvPr>
            <p:ph idx="1"/>
          </p:nvPr>
        </p:nvSpPr>
        <p:spPr/>
        <p:txBody>
          <a:bodyPr>
            <a:normAutofit/>
          </a:bodyPr>
          <a:lstStyle/>
          <a:p>
            <a:r>
              <a:rPr lang="en-US" sz="2800" dirty="0"/>
              <a:t>Why Does Advocacy Matter?</a:t>
            </a:r>
          </a:p>
          <a:p>
            <a:r>
              <a:rPr lang="en-US" sz="2800" dirty="0"/>
              <a:t>Capitol Advocacy Leaders Program</a:t>
            </a:r>
          </a:p>
          <a:p>
            <a:r>
              <a:rPr lang="en-US" sz="2800" dirty="0"/>
              <a:t>Statewide Engagement in the Capitol and in the District</a:t>
            </a:r>
          </a:p>
          <a:p>
            <a:r>
              <a:rPr lang="en-US" sz="2800" dirty="0"/>
              <a:t>Case Study: SB 322 (Leno)</a:t>
            </a:r>
          </a:p>
          <a:p>
            <a:r>
              <a:rPr lang="en-US" sz="2800" dirty="0"/>
              <a:t>Case Study: AB 2242 (Lopez)</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16</a:t>
            </a:fld>
            <a:endParaRPr lang="en-US"/>
          </a:p>
        </p:txBody>
      </p:sp>
    </p:spTree>
    <p:extLst>
      <p:ext uri="{BB962C8B-B14F-4D97-AF65-F5344CB8AC3E}">
        <p14:creationId xmlns:p14="http://schemas.microsoft.com/office/powerpoint/2010/main" val="23236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Advocacy</a:t>
            </a:r>
          </a:p>
        </p:txBody>
      </p:sp>
      <p:sp>
        <p:nvSpPr>
          <p:cNvPr id="3" name="Content Placeholder 2"/>
          <p:cNvSpPr>
            <a:spLocks noGrp="1"/>
          </p:cNvSpPr>
          <p:nvPr>
            <p:ph idx="1"/>
          </p:nvPr>
        </p:nvSpPr>
        <p:spPr/>
        <p:txBody>
          <a:bodyPr>
            <a:normAutofit fontScale="92500" lnSpcReduction="20000"/>
          </a:bodyPr>
          <a:lstStyle/>
          <a:p>
            <a:r>
              <a:rPr lang="en-US" dirty="0"/>
              <a:t>All politics are local</a:t>
            </a:r>
          </a:p>
          <a:p>
            <a:r>
              <a:rPr lang="en-US" dirty="0"/>
              <a:t>RELATIONSHIPS are key – build now, see how you can help them, ensure the relationship is in place when you need something</a:t>
            </a:r>
          </a:p>
          <a:p>
            <a:r>
              <a:rPr lang="en-US" dirty="0"/>
              <a:t>Life/death of charter schools start at local level</a:t>
            </a:r>
          </a:p>
          <a:p>
            <a:r>
              <a:rPr lang="en-US" dirty="0"/>
              <a:t>Elected officials care about their constituents &amp; getting re-elected</a:t>
            </a:r>
          </a:p>
          <a:p>
            <a:r>
              <a:rPr lang="en-US" dirty="0"/>
              <a:t>School visits allow elected officials to visualize work of charter schools and helps charter leaders dispel myths</a:t>
            </a:r>
          </a:p>
        </p:txBody>
      </p:sp>
      <p:sp>
        <p:nvSpPr>
          <p:cNvPr id="4" name="Slide Number Placeholder 3"/>
          <p:cNvSpPr>
            <a:spLocks noGrp="1"/>
          </p:cNvSpPr>
          <p:nvPr>
            <p:ph type="sldNum" sz="quarter" idx="12"/>
          </p:nvPr>
        </p:nvSpPr>
        <p:spPr/>
        <p:txBody>
          <a:bodyPr/>
          <a:lstStyle/>
          <a:p>
            <a:fld id="{E4F3745B-1574-49E2-9117-429B9C7023C8}" type="slidenum">
              <a:rPr lang="en-US" smtClean="0"/>
              <a:pPr/>
              <a:t>17</a:t>
            </a:fld>
            <a:endParaRPr lang="en-US"/>
          </a:p>
        </p:txBody>
      </p:sp>
    </p:spTree>
    <p:extLst>
      <p:ext uri="{BB962C8B-B14F-4D97-AF65-F5344CB8AC3E}">
        <p14:creationId xmlns:p14="http://schemas.microsoft.com/office/powerpoint/2010/main" val="72074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600200"/>
            <a:ext cx="5257800" cy="4953000"/>
          </a:xfrm>
        </p:spPr>
        <p:txBody>
          <a:bodyPr>
            <a:normAutofit lnSpcReduction="10000"/>
          </a:bodyPr>
          <a:lstStyle/>
          <a:p>
            <a:r>
              <a:rPr lang="en-US" sz="2400" dirty="0"/>
              <a:t>Multi-faceted approach: Capitol, district, lobbyists, regional team, school leaders, CCSA Advocates</a:t>
            </a:r>
          </a:p>
          <a:p>
            <a:r>
              <a:rPr lang="en-US" sz="2400" dirty="0"/>
              <a:t>Capitol Advocacy Leaders (CAL) created to intentionally connect charter school leaders and their institutions to their legislators, building long-term, dynamic relationships that can be strategically deployed to mobilize by issue.</a:t>
            </a:r>
          </a:p>
          <a:p>
            <a:r>
              <a:rPr lang="en-US" sz="2400" dirty="0"/>
              <a:t>CAL Liaisons keep legislators informed and engaged and hold them accountable for their actions.</a:t>
            </a:r>
          </a:p>
        </p:txBody>
      </p:sp>
      <p:pic>
        <p:nvPicPr>
          <p:cNvPr id="18" name="Picture 17"/>
          <p:cNvPicPr>
            <a:picLocks noChangeAspect="1"/>
          </p:cNvPicPr>
          <p:nvPr/>
        </p:nvPicPr>
        <p:blipFill>
          <a:blip r:embed="rId2"/>
          <a:stretch>
            <a:fillRect/>
          </a:stretch>
        </p:blipFill>
        <p:spPr>
          <a:xfrm>
            <a:off x="533400" y="2057400"/>
            <a:ext cx="2057400" cy="3703312"/>
          </a:xfrm>
          <a:prstGeom prst="rect">
            <a:avLst/>
          </a:prstGeom>
        </p:spPr>
      </p:pic>
      <p:sp>
        <p:nvSpPr>
          <p:cNvPr id="4" name="Title 3"/>
          <p:cNvSpPr>
            <a:spLocks noGrp="1"/>
          </p:cNvSpPr>
          <p:nvPr>
            <p:ph type="title"/>
          </p:nvPr>
        </p:nvSpPr>
        <p:spPr>
          <a:xfrm>
            <a:off x="2971800" y="304800"/>
            <a:ext cx="5715000" cy="1112838"/>
          </a:xfrm>
        </p:spPr>
        <p:txBody>
          <a:bodyPr/>
          <a:lstStyle/>
          <a:p>
            <a:r>
              <a:rPr lang="en-US" dirty="0"/>
              <a:t>Advocacy in the field</a:t>
            </a:r>
          </a:p>
        </p:txBody>
      </p:sp>
    </p:spTree>
    <p:extLst>
      <p:ext uri="{BB962C8B-B14F-4D97-AF65-F5344CB8AC3E}">
        <p14:creationId xmlns:p14="http://schemas.microsoft.com/office/powerpoint/2010/main" val="39471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sz="2800" dirty="0"/>
              <a:t>Current legislative landscape</a:t>
            </a:r>
          </a:p>
          <a:p>
            <a:r>
              <a:rPr lang="en-US" sz="2800" dirty="0"/>
              <a:t>Legislative Opportunities – Sponsored bills</a:t>
            </a:r>
          </a:p>
          <a:p>
            <a:r>
              <a:rPr lang="en-US" sz="2800" dirty="0"/>
              <a:t>Threats – Opposed Bills</a:t>
            </a:r>
          </a:p>
          <a:p>
            <a:r>
              <a:rPr lang="en-US" sz="2800" dirty="0"/>
              <a:t>Legislative Engagement</a:t>
            </a:r>
          </a:p>
          <a:p>
            <a:r>
              <a:rPr lang="en-US" sz="2800" dirty="0"/>
              <a:t>Case Study: SB 322</a:t>
            </a:r>
          </a:p>
          <a:p>
            <a:r>
              <a:rPr lang="en-US" sz="2800" dirty="0"/>
              <a:t>Case Study: AB 2242</a:t>
            </a:r>
          </a:p>
          <a:p>
            <a:r>
              <a:rPr lang="en-US" sz="2800" dirty="0"/>
              <a:t>Take </a:t>
            </a:r>
            <a:r>
              <a:rPr lang="en-US" sz="2800"/>
              <a:t>Action Today!</a:t>
            </a:r>
            <a:endParaRPr lang="en-US" sz="2800" dirty="0"/>
          </a:p>
          <a:p>
            <a:r>
              <a:rPr lang="en-US" sz="2800" dirty="0"/>
              <a:t>Q&amp;A</a:t>
            </a:r>
          </a:p>
          <a:p>
            <a:endParaRPr lang="en-US" dirty="0"/>
          </a:p>
          <a:p>
            <a:endParaRPr lang="en-US"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1</a:t>
            </a:fld>
            <a:endParaRPr lang="en-US"/>
          </a:p>
        </p:txBody>
      </p:sp>
    </p:spTree>
    <p:extLst>
      <p:ext uri="{BB962C8B-B14F-4D97-AF65-F5344CB8AC3E}">
        <p14:creationId xmlns:p14="http://schemas.microsoft.com/office/powerpoint/2010/main" val="214443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608" y="228600"/>
            <a:ext cx="6412992" cy="1066800"/>
          </a:xfrm>
          <a:solidFill>
            <a:schemeClr val="tx2"/>
          </a:solidFill>
        </p:spPr>
        <p:txBody>
          <a:bodyPr>
            <a:normAutofit/>
          </a:bodyPr>
          <a:lstStyle/>
          <a:p>
            <a:r>
              <a:rPr lang="en-US" dirty="0"/>
              <a:t>Outcomes </a:t>
            </a:r>
          </a:p>
        </p:txBody>
      </p:sp>
      <p:sp>
        <p:nvSpPr>
          <p:cNvPr id="3" name="Content Placeholder 2"/>
          <p:cNvSpPr>
            <a:spLocks noGrp="1"/>
          </p:cNvSpPr>
          <p:nvPr>
            <p:ph sz="half" idx="1"/>
          </p:nvPr>
        </p:nvSpPr>
        <p:spPr>
          <a:xfrm>
            <a:off x="453175" y="1676400"/>
            <a:ext cx="8229600" cy="4107029"/>
          </a:xfrm>
        </p:spPr>
        <p:txBody>
          <a:bodyPr>
            <a:normAutofit fontScale="92500" lnSpcReduction="10000"/>
          </a:bodyPr>
          <a:lstStyle/>
          <a:p>
            <a:r>
              <a:rPr lang="en-US" sz="2600" dirty="0"/>
              <a:t>Launched in 2013-14</a:t>
            </a:r>
          </a:p>
          <a:p>
            <a:r>
              <a:rPr lang="en-US" sz="2600" dirty="0"/>
              <a:t>Currently there are 86 school leaders established as “CAL Liaisons” who are paired with 84 legislators</a:t>
            </a:r>
          </a:p>
          <a:p>
            <a:pPr lvl="0"/>
            <a:r>
              <a:rPr lang="en-US" sz="2600" dirty="0"/>
              <a:t>CAL Liaisons are meeting with their legislative representatives, hosting school tours and attending community events on a regular basis</a:t>
            </a:r>
          </a:p>
          <a:p>
            <a:pPr lvl="0"/>
            <a:r>
              <a:rPr lang="en-US" sz="2600" dirty="0"/>
              <a:t>Liaisons testified in front of legislative and regulatory bodies as expert witnesses, held roundtable briefings with legislators, staff and other charter leaders</a:t>
            </a:r>
          </a:p>
          <a:p>
            <a:pPr lvl="0"/>
            <a:r>
              <a:rPr lang="en-US" sz="2600" dirty="0"/>
              <a:t>Liaisons participated in community demonstrations, holding legislators accountable for their actions</a:t>
            </a:r>
          </a:p>
          <a:p>
            <a:pPr marL="0" indent="0">
              <a:buNone/>
            </a:pPr>
            <a:endParaRPr lang="en-US" dirty="0"/>
          </a:p>
        </p:txBody>
      </p:sp>
      <p:grpSp>
        <p:nvGrpSpPr>
          <p:cNvPr id="5" name="Group 4"/>
          <p:cNvGrpSpPr/>
          <p:nvPr/>
        </p:nvGrpSpPr>
        <p:grpSpPr>
          <a:xfrm>
            <a:off x="2590800" y="5616227"/>
            <a:ext cx="3387753" cy="1019872"/>
            <a:chOff x="2860542" y="95668"/>
            <a:chExt cx="3387753" cy="1019872"/>
          </a:xfrm>
        </p:grpSpPr>
        <p:pic>
          <p:nvPicPr>
            <p:cNvPr id="6" name="Picture 5"/>
            <p:cNvPicPr>
              <a:picLocks noChangeAspect="1"/>
            </p:cNvPicPr>
            <p:nvPr/>
          </p:nvPicPr>
          <p:blipFill>
            <a:blip r:embed="rId3"/>
            <a:stretch>
              <a:fillRect/>
            </a:stretch>
          </p:blipFill>
          <p:spPr>
            <a:xfrm>
              <a:off x="4978697" y="689023"/>
              <a:ext cx="1269598" cy="141942"/>
            </a:xfrm>
            <a:prstGeom prst="rect">
              <a:avLst/>
            </a:prstGeom>
          </p:spPr>
        </p:pic>
        <p:pic>
          <p:nvPicPr>
            <p:cNvPr id="7" name="Picture 6"/>
            <p:cNvPicPr>
              <a:picLocks noChangeAspect="1"/>
            </p:cNvPicPr>
            <p:nvPr/>
          </p:nvPicPr>
          <p:blipFill>
            <a:blip r:embed="rId3"/>
            <a:stretch>
              <a:fillRect/>
            </a:stretch>
          </p:blipFill>
          <p:spPr>
            <a:xfrm>
              <a:off x="2860542" y="689023"/>
              <a:ext cx="1269598" cy="141942"/>
            </a:xfrm>
            <a:prstGeom prst="rect">
              <a:avLst/>
            </a:prstGeom>
          </p:spPr>
        </p:pic>
        <p:pic>
          <p:nvPicPr>
            <p:cNvPr id="9" name="Picture 8"/>
            <p:cNvPicPr>
              <a:picLocks noChangeAspect="1"/>
            </p:cNvPicPr>
            <p:nvPr/>
          </p:nvPicPr>
          <p:blipFill>
            <a:blip r:embed="rId4"/>
            <a:stretch>
              <a:fillRect/>
            </a:stretch>
          </p:blipFill>
          <p:spPr>
            <a:xfrm>
              <a:off x="4271120" y="95668"/>
              <a:ext cx="566597" cy="1019872"/>
            </a:xfrm>
            <a:prstGeom prst="rect">
              <a:avLst/>
            </a:prstGeom>
          </p:spPr>
        </p:pic>
      </p:grpSp>
    </p:spTree>
    <p:extLst>
      <p:ext uri="{BB962C8B-B14F-4D97-AF65-F5344CB8AC3E}">
        <p14:creationId xmlns:p14="http://schemas.microsoft.com/office/powerpoint/2010/main" val="147326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SB 322</a:t>
            </a:r>
          </a:p>
        </p:txBody>
      </p:sp>
      <p:sp>
        <p:nvSpPr>
          <p:cNvPr id="3" name="Content Placeholder 2"/>
          <p:cNvSpPr>
            <a:spLocks noGrp="1"/>
          </p:cNvSpPr>
          <p:nvPr>
            <p:ph idx="1"/>
          </p:nvPr>
        </p:nvSpPr>
        <p:spPr/>
        <p:txBody>
          <a:bodyPr>
            <a:noAutofit/>
          </a:bodyPr>
          <a:lstStyle/>
          <a:p>
            <a:r>
              <a:rPr lang="en-US" sz="2400" dirty="0"/>
              <a:t>2016: SB 322 (Leno) placed very burdensome discipline and admission regulations on charters.</a:t>
            </a:r>
          </a:p>
          <a:p>
            <a:pPr marL="0" indent="0">
              <a:buNone/>
            </a:pPr>
            <a:endParaRPr lang="en-US" sz="2400" dirty="0"/>
          </a:p>
          <a:p>
            <a:r>
              <a:rPr lang="en-US" sz="2400" dirty="0"/>
              <a:t>Supported by CTA, CFT, CSEA and the ACLU</a:t>
            </a:r>
          </a:p>
          <a:p>
            <a:endParaRPr lang="en-US" sz="2400" dirty="0"/>
          </a:p>
          <a:p>
            <a:r>
              <a:rPr lang="en-US" sz="2400" dirty="0"/>
              <a:t>Passed the Senate with all but 2 Democrats voting in favor of the bill</a:t>
            </a:r>
          </a:p>
          <a:p>
            <a:endParaRPr lang="en-US" sz="2400" dirty="0"/>
          </a:p>
          <a:p>
            <a:r>
              <a:rPr lang="en-US" sz="2400" dirty="0"/>
              <a:t>Passed Assembly Education and Appropriations Committees on party-line votes</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20</a:t>
            </a:fld>
            <a:endParaRPr lang="en-US"/>
          </a:p>
        </p:txBody>
      </p:sp>
    </p:spTree>
    <p:extLst>
      <p:ext uri="{BB962C8B-B14F-4D97-AF65-F5344CB8AC3E}">
        <p14:creationId xmlns:p14="http://schemas.microsoft.com/office/powerpoint/2010/main" val="381584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SB 322</a:t>
            </a:r>
          </a:p>
        </p:txBody>
      </p:sp>
      <p:sp>
        <p:nvSpPr>
          <p:cNvPr id="3" name="Content Placeholder 2"/>
          <p:cNvSpPr>
            <a:spLocks noGrp="1"/>
          </p:cNvSpPr>
          <p:nvPr>
            <p:ph idx="1"/>
          </p:nvPr>
        </p:nvSpPr>
        <p:spPr/>
        <p:txBody>
          <a:bodyPr>
            <a:noAutofit/>
          </a:bodyPr>
          <a:lstStyle/>
          <a:p>
            <a:pPr marL="0" indent="0">
              <a:buNone/>
            </a:pPr>
            <a:r>
              <a:rPr lang="en-US" sz="2000" dirty="0"/>
              <a:t>What impacts a legislator to vote a certain way?</a:t>
            </a:r>
          </a:p>
          <a:p>
            <a:pPr lvl="1">
              <a:buFont typeface="Arial" panose="020B0604020202020204" pitchFamily="34" charset="0"/>
              <a:buChar char="•"/>
            </a:pPr>
            <a:r>
              <a:rPr lang="en-US" sz="1600" dirty="0"/>
              <a:t>Their past election (contributions and endorsements)</a:t>
            </a:r>
          </a:p>
          <a:p>
            <a:pPr lvl="1">
              <a:buFont typeface="Arial" panose="020B0604020202020204" pitchFamily="34" charset="0"/>
              <a:buChar char="•"/>
            </a:pPr>
            <a:r>
              <a:rPr lang="en-US" sz="1600" dirty="0"/>
              <a:t>Their next election</a:t>
            </a:r>
          </a:p>
          <a:p>
            <a:pPr lvl="1">
              <a:buFont typeface="Arial" panose="020B0604020202020204" pitchFamily="34" charset="0"/>
              <a:buChar char="•"/>
            </a:pPr>
            <a:r>
              <a:rPr lang="en-US" sz="1600" dirty="0"/>
              <a:t>Media (positive and negative)</a:t>
            </a:r>
          </a:p>
          <a:p>
            <a:pPr lvl="1">
              <a:buFont typeface="Arial" panose="020B0604020202020204" pitchFamily="34" charset="0"/>
              <a:buChar char="•"/>
            </a:pPr>
            <a:r>
              <a:rPr lang="en-US" sz="1600" dirty="0"/>
              <a:t>Research and data</a:t>
            </a:r>
          </a:p>
          <a:p>
            <a:pPr lvl="1">
              <a:buFont typeface="Arial" panose="020B0604020202020204" pitchFamily="34" charset="0"/>
              <a:buChar char="•"/>
            </a:pPr>
            <a:r>
              <a:rPr lang="en-US" sz="1600" dirty="0"/>
              <a:t>Relationships in the district and relationships with constituents</a:t>
            </a:r>
          </a:p>
          <a:p>
            <a:pPr marL="0" indent="0">
              <a:buNone/>
            </a:pPr>
            <a:endParaRPr lang="en-US" sz="2000" dirty="0"/>
          </a:p>
          <a:p>
            <a:pPr marL="0" indent="0">
              <a:buNone/>
            </a:pPr>
            <a:r>
              <a:rPr lang="en-US" sz="2000" dirty="0"/>
              <a:t>How did these issues affect the fate of SB 322?</a:t>
            </a:r>
          </a:p>
          <a:p>
            <a:pPr lvl="1">
              <a:buFont typeface="Arial" panose="020B0604020202020204" pitchFamily="34" charset="0"/>
              <a:buChar char="•"/>
            </a:pPr>
            <a:r>
              <a:rPr lang="en-US" sz="1600" dirty="0"/>
              <a:t>CCSA success in 2015 elections and primary successes &amp; support in 2016</a:t>
            </a:r>
          </a:p>
          <a:p>
            <a:pPr lvl="1">
              <a:buFont typeface="Arial" panose="020B0604020202020204" pitchFamily="34" charset="0"/>
              <a:buChar char="•"/>
            </a:pPr>
            <a:r>
              <a:rPr lang="en-US" sz="1600" dirty="0"/>
              <a:t>CCSA “Thank You” campaign and negative campaign against CTA</a:t>
            </a:r>
          </a:p>
          <a:p>
            <a:pPr lvl="1">
              <a:buFont typeface="Arial" panose="020B0604020202020204" pitchFamily="34" charset="0"/>
              <a:buChar char="•"/>
            </a:pPr>
            <a:r>
              <a:rPr lang="en-US" sz="1600" dirty="0"/>
              <a:t>Educational conversations around restorative rights and civil justice</a:t>
            </a:r>
          </a:p>
          <a:p>
            <a:pPr lvl="1">
              <a:buFont typeface="Arial" panose="020B0604020202020204" pitchFamily="34" charset="0"/>
              <a:buChar char="•"/>
            </a:pPr>
            <a:r>
              <a:rPr lang="en-US" sz="1600" dirty="0"/>
              <a:t>CDE data vs. national study</a:t>
            </a:r>
          </a:p>
          <a:p>
            <a:pPr lvl="1">
              <a:buFont typeface="Arial" panose="020B0604020202020204" pitchFamily="34" charset="0"/>
              <a:buChar char="•"/>
            </a:pPr>
            <a:r>
              <a:rPr lang="en-US" sz="1600" dirty="0"/>
              <a:t>School leaders and parents: Massive opposition efforts by CAL, charter school movement included testimony, letters and phone calls.</a:t>
            </a:r>
          </a:p>
          <a:p>
            <a:pPr>
              <a:buFontTx/>
              <a:buChar char="-"/>
            </a:pPr>
            <a:endParaRPr lang="en-US" sz="2000"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21</a:t>
            </a:fld>
            <a:endParaRPr lang="en-US"/>
          </a:p>
        </p:txBody>
      </p:sp>
    </p:spTree>
    <p:extLst>
      <p:ext uri="{BB962C8B-B14F-4D97-AF65-F5344CB8AC3E}">
        <p14:creationId xmlns:p14="http://schemas.microsoft.com/office/powerpoint/2010/main" val="368197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SB 322</a:t>
            </a:r>
          </a:p>
        </p:txBody>
      </p:sp>
      <p:sp>
        <p:nvSpPr>
          <p:cNvPr id="3" name="Content Placeholder 2"/>
          <p:cNvSpPr>
            <a:spLocks noGrp="1"/>
          </p:cNvSpPr>
          <p:nvPr>
            <p:ph idx="1"/>
          </p:nvPr>
        </p:nvSpPr>
        <p:spPr>
          <a:xfrm>
            <a:off x="533400" y="2564536"/>
            <a:ext cx="3962400" cy="1431108"/>
          </a:xfrm>
        </p:spPr>
        <p:txBody>
          <a:bodyPr>
            <a:noAutofit/>
          </a:bodyPr>
          <a:lstStyle/>
          <a:p>
            <a:pPr marL="0" indent="0">
              <a:buNone/>
            </a:pPr>
            <a:r>
              <a:rPr lang="en-US" sz="1800" dirty="0"/>
              <a:t>Before the SB 322 vote:</a:t>
            </a:r>
          </a:p>
          <a:p>
            <a:pPr lvl="1">
              <a:buFont typeface="Arial" panose="020B0604020202020204" pitchFamily="34" charset="0"/>
              <a:buChar char="•"/>
            </a:pPr>
            <a:r>
              <a:rPr lang="en-US" sz="1800" dirty="0"/>
              <a:t>37 Supporters in the Assembly</a:t>
            </a:r>
          </a:p>
          <a:p>
            <a:pPr lvl="1">
              <a:buFont typeface="Arial" panose="020B0604020202020204" pitchFamily="34" charset="0"/>
              <a:buChar char="•"/>
            </a:pPr>
            <a:r>
              <a:rPr lang="en-US" sz="1800" dirty="0"/>
              <a:t>1 Cultivatable Member</a:t>
            </a:r>
          </a:p>
          <a:p>
            <a:pPr lvl="1">
              <a:buFont typeface="Arial" panose="020B0604020202020204" pitchFamily="34" charset="0"/>
              <a:buChar char="•"/>
            </a:pPr>
            <a:r>
              <a:rPr lang="en-US" sz="1800" dirty="0"/>
              <a:t>42 Opponents</a:t>
            </a:r>
          </a:p>
          <a:p>
            <a:pPr marL="457200" lvl="1" indent="0">
              <a:buNone/>
            </a:pPr>
            <a:endParaRPr lang="en-US" sz="1800" dirty="0"/>
          </a:p>
          <a:p>
            <a:pPr lvl="1"/>
            <a:endParaRPr lang="en-US" sz="1800" dirty="0"/>
          </a:p>
          <a:p>
            <a:pPr marL="457200" lvl="1" indent="0">
              <a:buNone/>
            </a:pP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22</a:t>
            </a:fld>
            <a:endParaRPr lang="en-US" dirty="0"/>
          </a:p>
        </p:txBody>
      </p:sp>
      <p:sp>
        <p:nvSpPr>
          <p:cNvPr id="5" name="TextBox 4"/>
          <p:cNvSpPr txBox="1"/>
          <p:nvPr/>
        </p:nvSpPr>
        <p:spPr>
          <a:xfrm>
            <a:off x="2667000" y="4324115"/>
            <a:ext cx="3962400" cy="1754326"/>
          </a:xfrm>
          <a:prstGeom prst="rect">
            <a:avLst/>
          </a:prstGeom>
          <a:noFill/>
        </p:spPr>
        <p:txBody>
          <a:bodyPr wrap="square" rtlCol="0">
            <a:spAutoFit/>
          </a:bodyPr>
          <a:lstStyle/>
          <a:p>
            <a:r>
              <a:rPr lang="en-US" dirty="0"/>
              <a:t>After the 2016 Election:</a:t>
            </a:r>
          </a:p>
          <a:p>
            <a:pPr marL="742950" lvl="1" indent="-285750">
              <a:buFont typeface="Arial" panose="020B0604020202020204" pitchFamily="34" charset="0"/>
              <a:buChar char="•"/>
            </a:pPr>
            <a:r>
              <a:rPr lang="en-US" dirty="0"/>
              <a:t>44 Supporters in the Assembly</a:t>
            </a:r>
          </a:p>
          <a:p>
            <a:pPr marL="742950" lvl="1" indent="-285750">
              <a:buFont typeface="Arial" panose="020B0604020202020204" pitchFamily="34" charset="0"/>
              <a:buChar char="•"/>
            </a:pPr>
            <a:r>
              <a:rPr lang="en-US" dirty="0"/>
              <a:t>6 Cultivatable Members</a:t>
            </a:r>
          </a:p>
          <a:p>
            <a:pPr marL="742950" lvl="1" indent="-285750">
              <a:buFont typeface="Arial" panose="020B0604020202020204" pitchFamily="34" charset="0"/>
              <a:buChar char="•"/>
            </a:pPr>
            <a:r>
              <a:rPr lang="en-US" dirty="0"/>
              <a:t>27 Opponents</a:t>
            </a:r>
          </a:p>
          <a:p>
            <a:pPr marL="742950" lvl="1" indent="-285750">
              <a:buFont typeface="Arial" panose="020B0604020202020204" pitchFamily="34" charset="0"/>
              <a:buChar char="•"/>
            </a:pPr>
            <a:r>
              <a:rPr lang="en-US" dirty="0"/>
              <a:t>3 Untested Democrats</a:t>
            </a:r>
          </a:p>
          <a:p>
            <a:endParaRPr lang="en-US" dirty="0"/>
          </a:p>
        </p:txBody>
      </p:sp>
      <p:sp>
        <p:nvSpPr>
          <p:cNvPr id="6" name="TextBox 5"/>
          <p:cNvSpPr txBox="1"/>
          <p:nvPr/>
        </p:nvSpPr>
        <p:spPr>
          <a:xfrm>
            <a:off x="4724400" y="2587819"/>
            <a:ext cx="4038600" cy="1200329"/>
          </a:xfrm>
          <a:prstGeom prst="rect">
            <a:avLst/>
          </a:prstGeom>
          <a:noFill/>
        </p:spPr>
        <p:txBody>
          <a:bodyPr wrap="square" rtlCol="0">
            <a:spAutoFit/>
          </a:bodyPr>
          <a:lstStyle/>
          <a:p>
            <a:r>
              <a:rPr lang="en-US" dirty="0"/>
              <a:t>After the SB 322 vote:</a:t>
            </a:r>
          </a:p>
          <a:p>
            <a:pPr marL="742950" lvl="1" indent="-285750">
              <a:buFont typeface="Arial" panose="020B0604020202020204" pitchFamily="34" charset="0"/>
              <a:buChar char="•"/>
            </a:pPr>
            <a:r>
              <a:rPr lang="en-US" dirty="0"/>
              <a:t>39 Supporters in the Assembly</a:t>
            </a:r>
          </a:p>
          <a:p>
            <a:pPr marL="742950" lvl="1" indent="-285750">
              <a:buFont typeface="Arial" panose="020B0604020202020204" pitchFamily="34" charset="0"/>
              <a:buChar char="•"/>
            </a:pPr>
            <a:r>
              <a:rPr lang="en-US" dirty="0"/>
              <a:t>10 Cultivatable Members</a:t>
            </a:r>
          </a:p>
          <a:p>
            <a:pPr marL="742950" lvl="1" indent="-285750">
              <a:buFont typeface="Arial" panose="020B0604020202020204" pitchFamily="34" charset="0"/>
              <a:buChar char="•"/>
            </a:pPr>
            <a:r>
              <a:rPr lang="en-US" dirty="0"/>
              <a:t>31 Opponents</a:t>
            </a:r>
          </a:p>
        </p:txBody>
      </p:sp>
      <p:sp>
        <p:nvSpPr>
          <p:cNvPr id="7" name="TextBox 6"/>
          <p:cNvSpPr txBox="1"/>
          <p:nvPr/>
        </p:nvSpPr>
        <p:spPr>
          <a:xfrm>
            <a:off x="1676400" y="1806421"/>
            <a:ext cx="5943600" cy="369332"/>
          </a:xfrm>
          <a:prstGeom prst="rect">
            <a:avLst/>
          </a:prstGeom>
          <a:noFill/>
        </p:spPr>
        <p:txBody>
          <a:bodyPr wrap="square" rtlCol="0">
            <a:spAutoFit/>
          </a:bodyPr>
          <a:lstStyle/>
          <a:p>
            <a:pPr algn="ctr"/>
            <a:r>
              <a:rPr lang="en-US" dirty="0"/>
              <a:t>What was the final outcome of the SB 322 vote?</a:t>
            </a:r>
            <a:endParaRPr lang="en-US" sz="1400" dirty="0"/>
          </a:p>
        </p:txBody>
      </p:sp>
    </p:spTree>
    <p:extLst>
      <p:ext uri="{BB962C8B-B14F-4D97-AF65-F5344CB8AC3E}">
        <p14:creationId xmlns:p14="http://schemas.microsoft.com/office/powerpoint/2010/main" val="269244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AB 2242 (Lopez)</a:t>
            </a:r>
          </a:p>
        </p:txBody>
      </p:sp>
      <p:sp>
        <p:nvSpPr>
          <p:cNvPr id="3" name="Content Placeholder 2"/>
          <p:cNvSpPr>
            <a:spLocks noGrp="1"/>
          </p:cNvSpPr>
          <p:nvPr>
            <p:ph idx="1"/>
          </p:nvPr>
        </p:nvSpPr>
        <p:spPr/>
        <p:txBody>
          <a:bodyPr>
            <a:normAutofit/>
          </a:bodyPr>
          <a:lstStyle/>
          <a:p>
            <a:r>
              <a:rPr lang="en-US" sz="2400" dirty="0"/>
              <a:t>Would have placed a number of restrictions on non-profit public benefit corporations and would prohibit for profit corporations from operating charter schools </a:t>
            </a:r>
          </a:p>
          <a:p>
            <a:endParaRPr lang="en-US" sz="2400" dirty="0"/>
          </a:p>
          <a:p>
            <a:r>
              <a:rPr lang="en-US" sz="2000" dirty="0"/>
              <a:t>Attempt to prohibit common CMO structures</a:t>
            </a:r>
          </a:p>
          <a:p>
            <a:r>
              <a:rPr lang="en-US" sz="2000" dirty="0"/>
              <a:t>Prohibit sole statutory members</a:t>
            </a:r>
          </a:p>
          <a:p>
            <a:r>
              <a:rPr lang="en-US" sz="2000" dirty="0"/>
              <a:t>Would have required up to 50% of charter schools reorganize or undergo a material revision to comply</a:t>
            </a:r>
          </a:p>
          <a:p>
            <a:r>
              <a:rPr lang="en-US" sz="2000" dirty="0"/>
              <a:t>Unclear what problems it sought to address</a:t>
            </a:r>
          </a:p>
          <a:p>
            <a:r>
              <a:rPr lang="en-US" sz="2000" dirty="0"/>
              <a:t>Language was so broad it may have prohibited charter schools from working with any organization that could influence the decisions of the schools including attorneys, accountants, educational consultants</a:t>
            </a:r>
          </a:p>
        </p:txBody>
      </p:sp>
      <p:sp>
        <p:nvSpPr>
          <p:cNvPr id="4" name="Slide Number Placeholder 3"/>
          <p:cNvSpPr>
            <a:spLocks noGrp="1"/>
          </p:cNvSpPr>
          <p:nvPr>
            <p:ph type="sldNum" sz="quarter" idx="12"/>
          </p:nvPr>
        </p:nvSpPr>
        <p:spPr/>
        <p:txBody>
          <a:bodyPr/>
          <a:lstStyle/>
          <a:p>
            <a:fld id="{E4F3745B-1574-49E2-9117-429B9C7023C8}" type="slidenum">
              <a:rPr lang="en-US" smtClean="0"/>
              <a:pPr/>
              <a:t>23</a:t>
            </a:fld>
            <a:endParaRPr lang="en-US"/>
          </a:p>
        </p:txBody>
      </p:sp>
    </p:spTree>
    <p:extLst>
      <p:ext uri="{BB962C8B-B14F-4D97-AF65-F5344CB8AC3E}">
        <p14:creationId xmlns:p14="http://schemas.microsoft.com/office/powerpoint/2010/main" val="283019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2242 (Lopez)</a:t>
            </a:r>
          </a:p>
        </p:txBody>
      </p:sp>
      <p:sp>
        <p:nvSpPr>
          <p:cNvPr id="3" name="Content Placeholder 2"/>
          <p:cNvSpPr>
            <a:spLocks noGrp="1"/>
          </p:cNvSpPr>
          <p:nvPr>
            <p:ph idx="1"/>
          </p:nvPr>
        </p:nvSpPr>
        <p:spPr/>
        <p:txBody>
          <a:bodyPr>
            <a:normAutofit/>
          </a:bodyPr>
          <a:lstStyle/>
          <a:p>
            <a:r>
              <a:rPr lang="en-US" dirty="0"/>
              <a:t>All politics are local</a:t>
            </a:r>
          </a:p>
          <a:p>
            <a:r>
              <a:rPr lang="en-US" dirty="0"/>
              <a:t>RELATIONSHIPS are key – build now, see how you can help them, ensure the relationship is in place when you need something</a:t>
            </a:r>
          </a:p>
          <a:p>
            <a:pPr marL="0" indent="0">
              <a:buNone/>
            </a:pPr>
            <a:endParaRPr lang="en-US"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24</a:t>
            </a:fld>
            <a:endParaRPr lang="en-US"/>
          </a:p>
        </p:txBody>
      </p:sp>
      <p:pic>
        <p:nvPicPr>
          <p:cNvPr id="5" name="Picture 4"/>
          <p:cNvPicPr>
            <a:picLocks noChangeAspect="1"/>
          </p:cNvPicPr>
          <p:nvPr/>
        </p:nvPicPr>
        <p:blipFill>
          <a:blip r:embed="rId3"/>
          <a:stretch>
            <a:fillRect/>
          </a:stretch>
        </p:blipFill>
        <p:spPr>
          <a:xfrm>
            <a:off x="2514600" y="3969916"/>
            <a:ext cx="3962400" cy="2454754"/>
          </a:xfrm>
          <a:prstGeom prst="rect">
            <a:avLst/>
          </a:prstGeom>
        </p:spPr>
      </p:pic>
    </p:spTree>
    <p:extLst>
      <p:ext uri="{BB962C8B-B14F-4D97-AF65-F5344CB8AC3E}">
        <p14:creationId xmlns:p14="http://schemas.microsoft.com/office/powerpoint/2010/main" val="210909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1995149">
            <a:off x="939801" y="1314450"/>
            <a:ext cx="7416799" cy="4267200"/>
          </a:xfrm>
          <a:prstGeom prst="parallelogram">
            <a:avLst>
              <a:gd name="adj" fmla="val 1543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635000" y="1682750"/>
            <a:ext cx="3835400" cy="1200329"/>
          </a:xfrm>
          <a:prstGeom prst="rect">
            <a:avLst/>
          </a:prstGeom>
          <a:noFill/>
        </p:spPr>
        <p:txBody>
          <a:bodyPr wrap="square" rtlCol="0">
            <a:spAutoFit/>
          </a:bodyPr>
          <a:lstStyle/>
          <a:p>
            <a:pPr algn="ctr"/>
            <a:r>
              <a:rPr lang="en-US" sz="3600" b="1" dirty="0">
                <a:solidFill>
                  <a:schemeClr val="accent1">
                    <a:lumMod val="50000"/>
                  </a:schemeClr>
                </a:solidFill>
                <a:latin typeface="Arial" charset="0"/>
                <a:ea typeface="Arial" charset="0"/>
                <a:cs typeface="Arial" charset="0"/>
              </a:rPr>
              <a:t>Organized Money</a:t>
            </a:r>
          </a:p>
        </p:txBody>
      </p:sp>
      <p:sp>
        <p:nvSpPr>
          <p:cNvPr id="5" name="TextBox 4"/>
          <p:cNvSpPr txBox="1"/>
          <p:nvPr/>
        </p:nvSpPr>
        <p:spPr>
          <a:xfrm>
            <a:off x="4825999" y="4222750"/>
            <a:ext cx="3835400" cy="1200329"/>
          </a:xfrm>
          <a:prstGeom prst="rect">
            <a:avLst/>
          </a:prstGeom>
          <a:noFill/>
        </p:spPr>
        <p:txBody>
          <a:bodyPr wrap="square" rtlCol="0">
            <a:spAutoFit/>
          </a:bodyPr>
          <a:lstStyle/>
          <a:p>
            <a:pPr algn="ctr"/>
            <a:r>
              <a:rPr lang="en-US" sz="3600" b="1" dirty="0">
                <a:solidFill>
                  <a:schemeClr val="accent1">
                    <a:lumMod val="50000"/>
                  </a:schemeClr>
                </a:solidFill>
                <a:latin typeface="Arial" charset="0"/>
                <a:ea typeface="Arial" charset="0"/>
                <a:cs typeface="Arial" charset="0"/>
              </a:rPr>
              <a:t>Organized People</a:t>
            </a:r>
          </a:p>
        </p:txBody>
      </p:sp>
      <p:sp>
        <p:nvSpPr>
          <p:cNvPr id="2" name="Rectangle 1"/>
          <p:cNvSpPr/>
          <p:nvPr/>
        </p:nvSpPr>
        <p:spPr>
          <a:xfrm>
            <a:off x="4347312" y="5423079"/>
            <a:ext cx="4572000" cy="646331"/>
          </a:xfrm>
          <a:prstGeom prst="rect">
            <a:avLst/>
          </a:prstGeom>
        </p:spPr>
        <p:txBody>
          <a:bodyPr>
            <a:spAutoFit/>
          </a:bodyPr>
          <a:lstStyle/>
          <a:p>
            <a:pPr algn="ctr"/>
            <a:r>
              <a:rPr lang="en-US" dirty="0" smtClean="0"/>
              <a:t>“Elected </a:t>
            </a:r>
            <a:r>
              <a:rPr lang="en-US" dirty="0"/>
              <a:t>officials care about their constituents &amp; getting </a:t>
            </a:r>
            <a:r>
              <a:rPr lang="en-US" dirty="0" smtClean="0"/>
              <a:t>re-elected”</a:t>
            </a:r>
            <a:endParaRPr lang="en-US" dirty="0"/>
          </a:p>
        </p:txBody>
      </p:sp>
    </p:spTree>
    <p:extLst>
      <p:ext uri="{BB962C8B-B14F-4D97-AF65-F5344CB8AC3E}">
        <p14:creationId xmlns:p14="http://schemas.microsoft.com/office/powerpoint/2010/main" val="22539024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rot="1995149">
            <a:off x="1019912" y="1303074"/>
            <a:ext cx="7416799" cy="4267200"/>
          </a:xfrm>
          <a:prstGeom prst="parallelogram">
            <a:avLst>
              <a:gd name="adj" fmla="val 15432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lumMod val="75000"/>
                </a:schemeClr>
              </a:solidFill>
            </a:endParaRPr>
          </a:p>
        </p:txBody>
      </p:sp>
      <p:sp>
        <p:nvSpPr>
          <p:cNvPr id="4" name="TextBox 3"/>
          <p:cNvSpPr txBox="1"/>
          <p:nvPr/>
        </p:nvSpPr>
        <p:spPr>
          <a:xfrm>
            <a:off x="613328" y="1798822"/>
            <a:ext cx="3835400" cy="1200329"/>
          </a:xfrm>
          <a:prstGeom prst="rect">
            <a:avLst/>
          </a:prstGeom>
          <a:noFill/>
        </p:spPr>
        <p:txBody>
          <a:bodyPr wrap="square" rtlCol="0">
            <a:spAutoFit/>
          </a:bodyPr>
          <a:lstStyle/>
          <a:p>
            <a:pPr algn="ctr"/>
            <a:r>
              <a:rPr lang="en-US" sz="3600" b="1" dirty="0">
                <a:solidFill>
                  <a:schemeClr val="accent1"/>
                </a:solidFill>
                <a:latin typeface="Arial" charset="0"/>
                <a:ea typeface="Arial" charset="0"/>
                <a:cs typeface="Arial" charset="0"/>
              </a:rPr>
              <a:t>Organized Money</a:t>
            </a:r>
          </a:p>
        </p:txBody>
      </p:sp>
      <p:sp>
        <p:nvSpPr>
          <p:cNvPr id="5" name="TextBox 4"/>
          <p:cNvSpPr txBox="1"/>
          <p:nvPr/>
        </p:nvSpPr>
        <p:spPr>
          <a:xfrm>
            <a:off x="4448728" y="1861852"/>
            <a:ext cx="3835400" cy="1200329"/>
          </a:xfrm>
          <a:prstGeom prst="rect">
            <a:avLst/>
          </a:prstGeom>
          <a:noFill/>
        </p:spPr>
        <p:txBody>
          <a:bodyPr wrap="square" rtlCol="0">
            <a:spAutoFit/>
          </a:bodyPr>
          <a:lstStyle/>
          <a:p>
            <a:pPr algn="ctr"/>
            <a:r>
              <a:rPr lang="en-US" sz="3600" b="1" dirty="0">
                <a:solidFill>
                  <a:schemeClr val="accent1"/>
                </a:solidFill>
                <a:latin typeface="Arial" charset="0"/>
                <a:ea typeface="Arial" charset="0"/>
                <a:cs typeface="Arial" charset="0"/>
              </a:rPr>
              <a:t>Organized People</a:t>
            </a:r>
          </a:p>
        </p:txBody>
      </p:sp>
      <p:sp>
        <p:nvSpPr>
          <p:cNvPr id="6" name="TextBox 5"/>
          <p:cNvSpPr txBox="1"/>
          <p:nvPr/>
        </p:nvSpPr>
        <p:spPr>
          <a:xfrm>
            <a:off x="2701138" y="3644970"/>
            <a:ext cx="3835400" cy="923330"/>
          </a:xfrm>
          <a:prstGeom prst="rect">
            <a:avLst/>
          </a:prstGeom>
          <a:noFill/>
        </p:spPr>
        <p:txBody>
          <a:bodyPr wrap="square" rtlCol="0">
            <a:spAutoFit/>
          </a:bodyPr>
          <a:lstStyle/>
          <a:p>
            <a:pPr algn="ctr"/>
            <a:r>
              <a:rPr lang="en-US" sz="5400" b="1" dirty="0">
                <a:solidFill>
                  <a:schemeClr val="accent1"/>
                </a:solidFill>
                <a:latin typeface="Arial" charset="0"/>
                <a:ea typeface="Arial" charset="0"/>
                <a:cs typeface="Arial" charset="0"/>
              </a:rPr>
              <a:t>Give</a:t>
            </a:r>
          </a:p>
        </p:txBody>
      </p:sp>
      <p:sp>
        <p:nvSpPr>
          <p:cNvPr id="8" name="TextBox 7"/>
          <p:cNvSpPr txBox="1"/>
          <p:nvPr/>
        </p:nvSpPr>
        <p:spPr>
          <a:xfrm>
            <a:off x="2701138" y="4396518"/>
            <a:ext cx="3835400" cy="923330"/>
          </a:xfrm>
          <a:prstGeom prst="rect">
            <a:avLst/>
          </a:prstGeom>
          <a:noFill/>
        </p:spPr>
        <p:txBody>
          <a:bodyPr wrap="square" rtlCol="0">
            <a:spAutoFit/>
          </a:bodyPr>
          <a:lstStyle/>
          <a:p>
            <a:pPr algn="ctr"/>
            <a:r>
              <a:rPr lang="en-US" sz="5400" b="1" dirty="0">
                <a:solidFill>
                  <a:schemeClr val="accent1"/>
                </a:solidFill>
                <a:latin typeface="Arial" charset="0"/>
                <a:ea typeface="Arial" charset="0"/>
                <a:cs typeface="Arial" charset="0"/>
              </a:rPr>
              <a:t>Take</a:t>
            </a:r>
          </a:p>
        </p:txBody>
      </p:sp>
      <p:sp>
        <p:nvSpPr>
          <p:cNvPr id="9" name="TextBox 8"/>
          <p:cNvSpPr txBox="1"/>
          <p:nvPr/>
        </p:nvSpPr>
        <p:spPr>
          <a:xfrm>
            <a:off x="2762657" y="5105400"/>
            <a:ext cx="3835400" cy="923330"/>
          </a:xfrm>
          <a:prstGeom prst="rect">
            <a:avLst/>
          </a:prstGeom>
          <a:noFill/>
        </p:spPr>
        <p:txBody>
          <a:bodyPr wrap="square" rtlCol="0">
            <a:spAutoFit/>
          </a:bodyPr>
          <a:lstStyle/>
          <a:p>
            <a:pPr algn="ctr"/>
            <a:r>
              <a:rPr lang="en-US" sz="5400" b="1" dirty="0">
                <a:solidFill>
                  <a:schemeClr val="accent1"/>
                </a:solidFill>
                <a:latin typeface="Arial" charset="0"/>
                <a:ea typeface="Arial" charset="0"/>
                <a:cs typeface="Arial" charset="0"/>
              </a:rPr>
              <a:t>Elect</a:t>
            </a:r>
          </a:p>
        </p:txBody>
      </p:sp>
    </p:spTree>
    <p:extLst>
      <p:ext uri="{BB962C8B-B14F-4D97-AF65-F5344CB8AC3E}">
        <p14:creationId xmlns:p14="http://schemas.microsoft.com/office/powerpoint/2010/main" val="16551081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an Impact!</a:t>
            </a:r>
          </a:p>
        </p:txBody>
      </p:sp>
      <p:sp>
        <p:nvSpPr>
          <p:cNvPr id="3" name="Content Placeholder 2"/>
          <p:cNvSpPr>
            <a:spLocks noGrp="1"/>
          </p:cNvSpPr>
          <p:nvPr>
            <p:ph idx="1"/>
          </p:nvPr>
        </p:nvSpPr>
        <p:spPr/>
        <p:txBody>
          <a:bodyPr>
            <a:normAutofit lnSpcReduction="10000"/>
          </a:bodyPr>
          <a:lstStyle/>
          <a:p>
            <a:pPr marL="0" indent="0">
              <a:buNone/>
            </a:pPr>
            <a:r>
              <a:rPr lang="en-US" dirty="0"/>
              <a:t>What can you do right now?</a:t>
            </a:r>
          </a:p>
          <a:p>
            <a:r>
              <a:rPr lang="en-US" sz="2400" dirty="0">
                <a:solidFill>
                  <a:srgbClr val="C00000"/>
                </a:solidFill>
              </a:rPr>
              <a:t>Text CCSA to 55432 to send a letter supporting our legislative package and opposing SB 808 to the Senate and Assembly Education Committee Chairs!</a:t>
            </a:r>
          </a:p>
          <a:p>
            <a:pPr marL="0" indent="0">
              <a:buNone/>
            </a:pPr>
            <a:r>
              <a:rPr lang="en-US" dirty="0"/>
              <a:t>Stop by the CCSA booth in the exhibit hall to:</a:t>
            </a:r>
          </a:p>
          <a:p>
            <a:pPr lvl="0"/>
            <a:r>
              <a:rPr lang="en-US" sz="2400" dirty="0">
                <a:solidFill>
                  <a:srgbClr val="C00000"/>
                </a:solidFill>
              </a:rPr>
              <a:t>Register for Advocacy Day</a:t>
            </a:r>
          </a:p>
          <a:p>
            <a:pPr lvl="0"/>
            <a:r>
              <a:rPr lang="en-US" sz="2400" dirty="0">
                <a:solidFill>
                  <a:srgbClr val="C00000"/>
                </a:solidFill>
              </a:rPr>
              <a:t>Support AB 1224 and AB 950 by sending a letter to key legislators through our Phone2Action App!</a:t>
            </a:r>
          </a:p>
          <a:p>
            <a:pPr lvl="0"/>
            <a:r>
              <a:rPr lang="en-US" sz="2400" dirty="0">
                <a:solidFill>
                  <a:srgbClr val="C00000"/>
                </a:solidFill>
              </a:rPr>
              <a:t>Oppose SB 808 by sending a letter and to key legislators through our Phone2Action App!</a:t>
            </a:r>
          </a:p>
          <a:p>
            <a:pPr lvl="0"/>
            <a:r>
              <a:rPr lang="en-US" sz="2400" dirty="0">
                <a:solidFill>
                  <a:srgbClr val="C00000"/>
                </a:solidFill>
              </a:rPr>
              <a:t>Tweet you support for charter schools to your legislator</a:t>
            </a:r>
          </a:p>
          <a:p>
            <a:pPr marL="0" indent="0">
              <a:buNone/>
            </a:pPr>
            <a:endParaRPr lang="en-US"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27</a:t>
            </a:fld>
            <a:endParaRPr lang="en-US"/>
          </a:p>
        </p:txBody>
      </p:sp>
    </p:spTree>
    <p:extLst>
      <p:ext uri="{BB962C8B-B14F-4D97-AF65-F5344CB8AC3E}">
        <p14:creationId xmlns:p14="http://schemas.microsoft.com/office/powerpoint/2010/main" val="229498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Day 2017</a:t>
            </a:r>
          </a:p>
        </p:txBody>
      </p:sp>
      <p:sp>
        <p:nvSpPr>
          <p:cNvPr id="4" name="Slide Number Placeholder 3"/>
          <p:cNvSpPr>
            <a:spLocks noGrp="1"/>
          </p:cNvSpPr>
          <p:nvPr>
            <p:ph type="sldNum" sz="quarter" idx="12"/>
          </p:nvPr>
        </p:nvSpPr>
        <p:spPr/>
        <p:txBody>
          <a:bodyPr/>
          <a:lstStyle/>
          <a:p>
            <a:fld id="{E4F3745B-1574-49E2-9117-429B9C7023C8}" type="slidenum">
              <a:rPr lang="en-US" smtClean="0"/>
              <a:pPr/>
              <a:t>28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81200"/>
            <a:ext cx="2849886" cy="3627127"/>
          </a:xfrm>
          <a:prstGeom prst="rect">
            <a:avLst/>
          </a:prstGeom>
        </p:spPr>
      </p:pic>
      <p:sp>
        <p:nvSpPr>
          <p:cNvPr id="7" name="TextBox 4"/>
          <p:cNvSpPr txBox="1">
            <a:spLocks noGrp="1"/>
          </p:cNvSpPr>
          <p:nvPr>
            <p:ph idx="1"/>
          </p:nvPr>
        </p:nvSpPr>
        <p:spPr>
          <a:xfrm>
            <a:off x="3962400" y="1524000"/>
            <a:ext cx="4953000" cy="45858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US" sz="2000" b="1" dirty="0"/>
              <a:t>Meet us at the Dome for Advocacy Day 2017!</a:t>
            </a:r>
          </a:p>
          <a:p>
            <a:endParaRPr lang="en-US" sz="2000" dirty="0"/>
          </a:p>
          <a:p>
            <a:pPr indent="0">
              <a:buNone/>
            </a:pPr>
            <a:r>
              <a:rPr lang="en-US" sz="2000" dirty="0"/>
              <a:t>Registration is easy:</a:t>
            </a:r>
          </a:p>
          <a:p>
            <a:endParaRPr lang="en-US" sz="2000" dirty="0"/>
          </a:p>
          <a:p>
            <a:pPr marL="342900" indent="-342900">
              <a:buFont typeface="Arial" panose="020B0604020202020204" pitchFamily="34" charset="0"/>
              <a:buChar char="•"/>
            </a:pPr>
            <a:r>
              <a:rPr lang="en-US" sz="2000" dirty="0"/>
              <a:t>Stop by the CCSA booth in the exhibit hall and register with the Government Affairs team</a:t>
            </a:r>
          </a:p>
          <a:p>
            <a:endParaRPr lang="en-US" sz="2000" dirty="0"/>
          </a:p>
          <a:p>
            <a:pPr marL="342900" indent="-342900">
              <a:buFont typeface="Arial" panose="020B0604020202020204" pitchFamily="34" charset="0"/>
              <a:buChar char="•"/>
            </a:pPr>
            <a:r>
              <a:rPr lang="en-US" sz="2000" dirty="0"/>
              <a:t>Register online: </a:t>
            </a:r>
            <a:r>
              <a:rPr lang="en-US" sz="2000" dirty="0">
                <a:hlinkClick r:id="rId3"/>
              </a:rPr>
              <a:t>http://www.ccsa.org/advocacy/statewide/advocacyday.html</a:t>
            </a:r>
            <a:endParaRPr lang="en-US" sz="2000" dirty="0"/>
          </a:p>
          <a:p>
            <a:endParaRPr lang="en-US" sz="2000" dirty="0"/>
          </a:p>
          <a:p>
            <a:pPr indent="0" algn="ctr">
              <a:buNone/>
            </a:pPr>
            <a:r>
              <a:rPr lang="en-US" sz="2000" b="1" dirty="0"/>
              <a:t>Registration closes April 15th!</a:t>
            </a:r>
            <a:endParaRPr lang="en-US" dirty="0"/>
          </a:p>
        </p:txBody>
      </p:sp>
    </p:spTree>
    <p:extLst>
      <p:ext uri="{BB962C8B-B14F-4D97-AF65-F5344CB8AC3E}">
        <p14:creationId xmlns:p14="http://schemas.microsoft.com/office/powerpoint/2010/main" val="317771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Landscape</a:t>
            </a:r>
          </a:p>
        </p:txBody>
      </p:sp>
      <p:sp>
        <p:nvSpPr>
          <p:cNvPr id="3" name="Subtitle 2"/>
          <p:cNvSpPr>
            <a:spLocks noGrp="1"/>
          </p:cNvSpPr>
          <p:nvPr>
            <p:ph idx="1"/>
          </p:nvPr>
        </p:nvSpPr>
        <p:spPr/>
        <p:txBody>
          <a:bodyPr>
            <a:normAutofit fontScale="85000" lnSpcReduction="20000"/>
          </a:bodyPr>
          <a:lstStyle/>
          <a:p>
            <a:r>
              <a:rPr lang="en-US" dirty="0"/>
              <a:t>More charter school supporters than ever in the legislature post-General Election</a:t>
            </a:r>
          </a:p>
          <a:p>
            <a:r>
              <a:rPr lang="en-US" dirty="0"/>
              <a:t>ASSEMBLY</a:t>
            </a:r>
          </a:p>
          <a:p>
            <a:pPr lvl="1"/>
            <a:r>
              <a:rPr lang="en-US" sz="2400" dirty="0"/>
              <a:t>46 Supporters</a:t>
            </a:r>
          </a:p>
          <a:p>
            <a:pPr lvl="1"/>
            <a:r>
              <a:rPr lang="en-US" sz="2400" dirty="0"/>
              <a:t>11 </a:t>
            </a:r>
            <a:r>
              <a:rPr lang="en-US" sz="2400" dirty="0" err="1"/>
              <a:t>Cultivatables</a:t>
            </a:r>
            <a:endParaRPr lang="en-US" sz="2400" dirty="0"/>
          </a:p>
          <a:p>
            <a:pPr lvl="1"/>
            <a:r>
              <a:rPr lang="en-US" sz="2400" dirty="0"/>
              <a:t>26 Opponents</a:t>
            </a:r>
          </a:p>
          <a:p>
            <a:r>
              <a:rPr lang="en-US" dirty="0"/>
              <a:t>SENATE</a:t>
            </a:r>
          </a:p>
          <a:p>
            <a:pPr lvl="1"/>
            <a:r>
              <a:rPr lang="en-US" sz="2400" dirty="0"/>
              <a:t>17 Supporters</a:t>
            </a:r>
          </a:p>
          <a:p>
            <a:pPr lvl="1"/>
            <a:r>
              <a:rPr lang="en-US" sz="2400" dirty="0"/>
              <a:t>8 </a:t>
            </a:r>
            <a:r>
              <a:rPr lang="en-US" sz="2400" dirty="0" err="1"/>
              <a:t>Cultivatables</a:t>
            </a:r>
            <a:endParaRPr lang="en-US" sz="2400" dirty="0"/>
          </a:p>
          <a:p>
            <a:pPr lvl="1"/>
            <a:r>
              <a:rPr lang="en-US" sz="2400" dirty="0"/>
              <a:t>15 Opponents</a:t>
            </a:r>
          </a:p>
          <a:p>
            <a:r>
              <a:rPr lang="en-US" dirty="0"/>
              <a:t>CTA focused on Prop. 55 extension not legislative races, nervous about CCSA Advocate wins</a:t>
            </a:r>
          </a:p>
          <a:p>
            <a:endParaRPr lang="en-US" dirty="0"/>
          </a:p>
          <a:p>
            <a:endParaRPr lang="en-US" dirty="0"/>
          </a:p>
          <a:p>
            <a:endParaRPr lang="en-US" dirty="0"/>
          </a:p>
        </p:txBody>
      </p:sp>
    </p:spTree>
    <p:extLst>
      <p:ext uri="{BB962C8B-B14F-4D97-AF65-F5344CB8AC3E}">
        <p14:creationId xmlns:p14="http://schemas.microsoft.com/office/powerpoint/2010/main" val="316610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0" indent="0">
              <a:buNone/>
            </a:pPr>
            <a:r>
              <a:rPr lang="en-US" dirty="0"/>
              <a:t>Thank you for joining us!</a:t>
            </a:r>
          </a:p>
          <a:p>
            <a:endParaRPr lang="en-US" dirty="0"/>
          </a:p>
          <a:p>
            <a:r>
              <a:rPr lang="en-US" sz="2800" dirty="0"/>
              <a:t>Amy Blumberg </a:t>
            </a:r>
            <a:r>
              <a:rPr lang="en-US" sz="2800" dirty="0">
                <a:hlinkClick r:id="rId2"/>
              </a:rPr>
              <a:t>ablumberg@ccsa.org</a:t>
            </a:r>
            <a:endParaRPr lang="en-US" sz="2800" dirty="0"/>
          </a:p>
          <a:p>
            <a:r>
              <a:rPr lang="en-US" sz="2800" dirty="0"/>
              <a:t>Courtney Miller </a:t>
            </a:r>
            <a:r>
              <a:rPr lang="en-US" sz="2800" dirty="0">
                <a:hlinkClick r:id="rId3"/>
              </a:rPr>
              <a:t>csmiller@ccsa.org</a:t>
            </a:r>
            <a:endParaRPr lang="en-US" sz="2800" dirty="0"/>
          </a:p>
          <a:p>
            <a:r>
              <a:rPr lang="en-US" sz="2800" dirty="0" err="1"/>
              <a:t>Esme</a:t>
            </a:r>
            <a:r>
              <a:rPr lang="en-US" sz="2800" dirty="0"/>
              <a:t> </a:t>
            </a:r>
            <a:r>
              <a:rPr lang="en-US" sz="2800" dirty="0" err="1"/>
              <a:t>Marcial</a:t>
            </a:r>
            <a:r>
              <a:rPr lang="en-US" sz="2800" dirty="0"/>
              <a:t> </a:t>
            </a:r>
            <a:r>
              <a:rPr lang="en-US" sz="2800" dirty="0">
                <a:hlinkClick r:id="rId4"/>
              </a:rPr>
              <a:t>emarcial@ccsa.org</a:t>
            </a:r>
            <a:endParaRPr lang="en-US" sz="2800" dirty="0"/>
          </a:p>
          <a:p>
            <a:r>
              <a:rPr lang="en-US" sz="2800" dirty="0"/>
              <a:t>Rand Martin </a:t>
            </a:r>
            <a:r>
              <a:rPr lang="en-US" sz="2800" dirty="0">
                <a:hlinkClick r:id="rId5"/>
              </a:rPr>
              <a:t>rmartin@mvmstrategy.com</a:t>
            </a:r>
            <a:endParaRPr lang="en-US" sz="2800" dirty="0"/>
          </a:p>
          <a:p>
            <a:r>
              <a:rPr lang="en-US" sz="2800" dirty="0"/>
              <a:t>Adam </a:t>
            </a:r>
            <a:r>
              <a:rPr lang="en-US" sz="2800" dirty="0" err="1"/>
              <a:t>Keigwin</a:t>
            </a:r>
            <a:r>
              <a:rPr lang="en-US" sz="2800" dirty="0"/>
              <a:t> </a:t>
            </a:r>
            <a:r>
              <a:rPr lang="en-US" sz="2800" dirty="0">
                <a:hlinkClick r:id="rId6"/>
              </a:rPr>
              <a:t>akeigwin@mercuryllc.com</a:t>
            </a:r>
            <a:endParaRPr lang="en-US" sz="2800" dirty="0"/>
          </a:p>
          <a:p>
            <a:pPr marL="0" indent="0">
              <a:buNone/>
            </a:pPr>
            <a:endParaRPr lang="en-US" sz="2800"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29</a:t>
            </a:fld>
            <a:endParaRPr lang="en-US"/>
          </a:p>
        </p:txBody>
      </p:sp>
    </p:spTree>
    <p:extLst>
      <p:ext uri="{BB962C8B-B14F-4D97-AF65-F5344CB8AC3E}">
        <p14:creationId xmlns:p14="http://schemas.microsoft.com/office/powerpoint/2010/main" val="188467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Landscape</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Leadership:</a:t>
            </a:r>
          </a:p>
          <a:p>
            <a:pPr marL="0" indent="0">
              <a:buNone/>
            </a:pPr>
            <a:r>
              <a:rPr lang="en-US" sz="2600" b="1" dirty="0"/>
              <a:t>Pres. Pro Tem Kevin de Leon </a:t>
            </a:r>
            <a:r>
              <a:rPr lang="en-US" sz="2600" dirty="0"/>
              <a:t>(D-Los Angeles)</a:t>
            </a:r>
          </a:p>
          <a:p>
            <a:pPr marL="0" indent="0">
              <a:buNone/>
            </a:pPr>
            <a:r>
              <a:rPr lang="en-US" sz="2600" b="1" dirty="0"/>
              <a:t>Sen. Republican Leader Jean Fuller </a:t>
            </a:r>
            <a:r>
              <a:rPr lang="en-US" sz="2600" dirty="0"/>
              <a:t>(R-Bakersfield)</a:t>
            </a:r>
          </a:p>
          <a:p>
            <a:pPr marL="0" indent="0">
              <a:buNone/>
            </a:pPr>
            <a:r>
              <a:rPr lang="en-US" sz="2600" b="1" dirty="0"/>
              <a:t>Assembly Speaker Anthony </a:t>
            </a:r>
            <a:r>
              <a:rPr lang="en-US" sz="2600" b="1" dirty="0" err="1"/>
              <a:t>Rendon</a:t>
            </a:r>
            <a:r>
              <a:rPr lang="en-US" sz="2600" b="1" dirty="0"/>
              <a:t> </a:t>
            </a:r>
            <a:r>
              <a:rPr lang="en-US" sz="2600" dirty="0"/>
              <a:t>(D-South Gate) </a:t>
            </a:r>
          </a:p>
          <a:p>
            <a:pPr marL="0" indent="0">
              <a:buNone/>
            </a:pPr>
            <a:r>
              <a:rPr lang="en-US" sz="2600" b="1" dirty="0" err="1"/>
              <a:t>Asm</a:t>
            </a:r>
            <a:r>
              <a:rPr lang="en-US" sz="2600" b="1" dirty="0"/>
              <a:t>. Republican Leader Chad Mayes </a:t>
            </a:r>
            <a:r>
              <a:rPr lang="en-US" sz="2600" dirty="0"/>
              <a:t>(R-Yucca Valley)</a:t>
            </a:r>
          </a:p>
          <a:p>
            <a:pPr marL="0" indent="0">
              <a:buNone/>
            </a:pPr>
            <a:endParaRPr lang="en-US" sz="2400" b="1" dirty="0"/>
          </a:p>
          <a:p>
            <a:r>
              <a:rPr lang="en-US" sz="2400" b="1" dirty="0"/>
              <a:t>Senate Education Committee </a:t>
            </a:r>
            <a:r>
              <a:rPr lang="en-US" sz="1900" dirty="0"/>
              <a:t>– Ben Allen (D-Santa Monica) Chair </a:t>
            </a:r>
          </a:p>
          <a:p>
            <a:pPr>
              <a:buFont typeface="Arial"/>
              <a:buChar char="•"/>
            </a:pPr>
            <a:r>
              <a:rPr lang="en-US" sz="1900" dirty="0"/>
              <a:t>Reduced to 7 members, favorable committee </a:t>
            </a:r>
          </a:p>
          <a:p>
            <a:pPr>
              <a:buFont typeface="Arial"/>
              <a:buChar char="•"/>
            </a:pPr>
            <a:r>
              <a:rPr lang="en-US" sz="1900" dirty="0"/>
              <a:t>Scott </a:t>
            </a:r>
            <a:r>
              <a:rPr lang="en-US" sz="1900" dirty="0" err="1"/>
              <a:t>Wilk</a:t>
            </a:r>
            <a:r>
              <a:rPr lang="en-US" sz="1900" dirty="0"/>
              <a:t> (Vice Chair), Cathleen </a:t>
            </a:r>
            <a:r>
              <a:rPr lang="en-US" sz="1900" dirty="0" err="1"/>
              <a:t>Galgiani</a:t>
            </a:r>
            <a:r>
              <a:rPr lang="en-US" sz="1900" dirty="0"/>
              <a:t>, Richard Pan, Connie </a:t>
            </a:r>
            <a:r>
              <a:rPr lang="en-US" sz="1900" dirty="0" err="1"/>
              <a:t>Leyva</a:t>
            </a:r>
            <a:r>
              <a:rPr lang="en-US" sz="1900" dirty="0"/>
              <a:t>, Tony Mendoza, Andy </a:t>
            </a:r>
            <a:r>
              <a:rPr lang="en-US" sz="1900" dirty="0" err="1"/>
              <a:t>Vidak</a:t>
            </a:r>
            <a:endParaRPr lang="en-US" sz="1900" dirty="0"/>
          </a:p>
          <a:p>
            <a:endParaRPr lang="en-US" sz="1400" dirty="0"/>
          </a:p>
          <a:p>
            <a:r>
              <a:rPr lang="en-US" sz="2400" b="1" dirty="0"/>
              <a:t>Assembly Education Committee </a:t>
            </a:r>
            <a:r>
              <a:rPr lang="en-US" sz="1900" dirty="0"/>
              <a:t>– Patrick O’Donnell (D-Long Beach) Chair </a:t>
            </a:r>
          </a:p>
          <a:p>
            <a:pPr>
              <a:buFont typeface="Arial"/>
              <a:buChar char="•"/>
            </a:pPr>
            <a:r>
              <a:rPr lang="en-US" sz="1900" dirty="0"/>
              <a:t>less favorable, 7 members, majority is possible</a:t>
            </a:r>
          </a:p>
          <a:p>
            <a:pPr>
              <a:buFont typeface="Arial"/>
              <a:buChar char="•"/>
            </a:pPr>
            <a:r>
              <a:rPr lang="en-US" sz="1900" dirty="0"/>
              <a:t> Rocky Chavez (Vice Chair), Kevin McCarty, Tony Thurmond, Todd Gloria, Shirley Weber, Kevin </a:t>
            </a:r>
            <a:r>
              <a:rPr lang="en-US" sz="1900" dirty="0" err="1"/>
              <a:t>Kiley</a:t>
            </a:r>
            <a:endParaRPr lang="en-US" sz="1900" dirty="0"/>
          </a:p>
          <a:p>
            <a:endParaRPr lang="en-US" dirty="0"/>
          </a:p>
        </p:txBody>
      </p:sp>
      <p:sp>
        <p:nvSpPr>
          <p:cNvPr id="4" name="Slide Number Placeholder 3"/>
          <p:cNvSpPr>
            <a:spLocks noGrp="1"/>
          </p:cNvSpPr>
          <p:nvPr>
            <p:ph type="sldNum" sz="quarter" idx="12"/>
          </p:nvPr>
        </p:nvSpPr>
        <p:spPr/>
        <p:txBody>
          <a:bodyPr/>
          <a:lstStyle/>
          <a:p>
            <a:fld id="{E4F3745B-1574-49E2-9117-429B9C7023C8}" type="slidenum">
              <a:rPr lang="en-US" smtClean="0"/>
              <a:pPr/>
              <a:t>3</a:t>
            </a:fld>
            <a:endParaRPr lang="en-US"/>
          </a:p>
        </p:txBody>
      </p:sp>
    </p:spTree>
    <p:extLst>
      <p:ext uri="{BB962C8B-B14F-4D97-AF65-F5344CB8AC3E}">
        <p14:creationId xmlns:p14="http://schemas.microsoft.com/office/powerpoint/2010/main" val="246913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Landscape continued</a:t>
            </a:r>
          </a:p>
        </p:txBody>
      </p:sp>
      <p:sp>
        <p:nvSpPr>
          <p:cNvPr id="3" name="Content Placeholder 2"/>
          <p:cNvSpPr>
            <a:spLocks noGrp="1"/>
          </p:cNvSpPr>
          <p:nvPr>
            <p:ph idx="1"/>
          </p:nvPr>
        </p:nvSpPr>
        <p:spPr/>
        <p:txBody>
          <a:bodyPr>
            <a:normAutofit fontScale="92500" lnSpcReduction="10000"/>
          </a:bodyPr>
          <a:lstStyle/>
          <a:p>
            <a:pPr marL="342900" indent="-342900">
              <a:buFont typeface="Arial"/>
              <a:buChar char="•"/>
            </a:pPr>
            <a:r>
              <a:rPr lang="en-US" sz="2800" dirty="0"/>
              <a:t>Democrats have supermajority in both houses</a:t>
            </a:r>
          </a:p>
          <a:p>
            <a:pPr marL="342900" indent="-342900">
              <a:buFont typeface="Arial"/>
              <a:buChar char="•"/>
            </a:pPr>
            <a:endParaRPr lang="en-US" sz="2800" dirty="0"/>
          </a:p>
          <a:p>
            <a:pPr marL="342900" indent="-342900">
              <a:buFont typeface="Arial"/>
              <a:buChar char="•"/>
            </a:pPr>
            <a:r>
              <a:rPr lang="en-US" sz="2800" dirty="0"/>
              <a:t>Speaker </a:t>
            </a:r>
            <a:r>
              <a:rPr lang="en-US" sz="2800" dirty="0" err="1"/>
              <a:t>Rendon</a:t>
            </a:r>
            <a:r>
              <a:rPr lang="en-US" sz="2800" dirty="0"/>
              <a:t> giving policy chairs lots of discretion to drive policy debate</a:t>
            </a:r>
          </a:p>
          <a:p>
            <a:pPr marL="342900" indent="-342900">
              <a:buFont typeface="Arial"/>
              <a:buChar char="•"/>
            </a:pPr>
            <a:endParaRPr lang="en-US" sz="2800" dirty="0"/>
          </a:p>
          <a:p>
            <a:pPr marL="342900" indent="-342900">
              <a:buFont typeface="Arial"/>
              <a:buChar char="•"/>
            </a:pPr>
            <a:r>
              <a:rPr lang="en-US" sz="2800" dirty="0"/>
              <a:t>Legislature distracted by President Trump and policies to roll back ACA, immigration rights, environmental protections</a:t>
            </a:r>
          </a:p>
          <a:p>
            <a:pPr marL="342900" indent="-342900">
              <a:buFont typeface="Arial"/>
              <a:buChar char="•"/>
            </a:pPr>
            <a:endParaRPr lang="en-US" sz="2800" dirty="0"/>
          </a:p>
          <a:p>
            <a:pPr marL="342900" indent="-342900">
              <a:buFont typeface="Arial"/>
              <a:buChar char="•"/>
            </a:pPr>
            <a:r>
              <a:rPr lang="en-US" sz="2800" dirty="0"/>
              <a:t>Controversial new Education Secretary casting spotlight on charter schools</a:t>
            </a:r>
          </a:p>
          <a:p>
            <a:pPr marL="342900" indent="-342900">
              <a:buFont typeface="Arial"/>
              <a:buChar char="•"/>
            </a:pPr>
            <a:endParaRPr lang="en-US" dirty="0"/>
          </a:p>
        </p:txBody>
      </p:sp>
    </p:spTree>
    <p:extLst>
      <p:ext uri="{BB962C8B-B14F-4D97-AF65-F5344CB8AC3E}">
        <p14:creationId xmlns:p14="http://schemas.microsoft.com/office/powerpoint/2010/main" val="276124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Pushing Back on the Kids Not Profits Campaign</a:t>
            </a:r>
          </a:p>
        </p:txBody>
      </p:sp>
      <p:pic>
        <p:nvPicPr>
          <p:cNvPr id="3" name="wUEOD-xl5XU">
            <a:hlinkClick r:id="" action="ppaction://media"/>
          </p:cNvPr>
          <p:cNvPicPr>
            <a:picLocks noGrp="1" noRot="1" noChangeAspect="1"/>
          </p:cNvPicPr>
          <p:nvPr>
            <p:ph idx="1"/>
            <a:quickTimeFile r:link="rId1"/>
          </p:nvPr>
        </p:nvPicPr>
        <p:blipFill>
          <a:blip r:embed="rId3"/>
          <a:stretch>
            <a:fillRect/>
          </a:stretch>
        </p:blipFill>
        <p:spPr>
          <a:xfrm>
            <a:off x="1600200" y="1676400"/>
            <a:ext cx="6172200" cy="4629150"/>
          </a:xfrm>
          <a:prstGeom prst="rect">
            <a:avLst/>
          </a:prstGeom>
        </p:spPr>
      </p:pic>
    </p:spTree>
    <p:extLst>
      <p:ext uri="{BB962C8B-B14F-4D97-AF65-F5344CB8AC3E}">
        <p14:creationId xmlns:p14="http://schemas.microsoft.com/office/powerpoint/2010/main" val="8359096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04800"/>
            <a:ext cx="5943600" cy="1148615"/>
          </a:xfrm>
        </p:spPr>
        <p:txBody>
          <a:bodyPr>
            <a:normAutofit fontScale="90000"/>
          </a:bodyPr>
          <a:lstStyle/>
          <a:p>
            <a:r>
              <a:rPr lang="en-US" dirty="0"/>
              <a:t>Opportunities- CCSA Sponsored Legislation</a:t>
            </a:r>
          </a:p>
        </p:txBody>
      </p:sp>
      <p:sp>
        <p:nvSpPr>
          <p:cNvPr id="3" name="Subtitle 2"/>
          <p:cNvSpPr>
            <a:spLocks noGrp="1"/>
          </p:cNvSpPr>
          <p:nvPr>
            <p:ph type="subTitle" idx="1"/>
          </p:nvPr>
        </p:nvSpPr>
        <p:spPr>
          <a:xfrm>
            <a:off x="518615" y="1782292"/>
            <a:ext cx="8120417" cy="3717756"/>
          </a:xfrm>
        </p:spPr>
        <p:txBody>
          <a:bodyPr>
            <a:normAutofit/>
          </a:bodyPr>
          <a:lstStyle/>
          <a:p>
            <a:pPr algn="l"/>
            <a:r>
              <a:rPr lang="en-US" b="1" dirty="0"/>
              <a:t>2 Authorizing Bills</a:t>
            </a:r>
          </a:p>
          <a:p>
            <a:pPr marL="342900" indent="-342900" algn="l">
              <a:buFont typeface="Arial" panose="020B0604020202020204" pitchFamily="34" charset="0"/>
              <a:buChar char="•"/>
            </a:pPr>
            <a:r>
              <a:rPr lang="en-US" sz="2800" b="1" dirty="0"/>
              <a:t>AB 950 (Rubio): Countywide and Statewide Benefit Charter Improvements</a:t>
            </a:r>
          </a:p>
          <a:p>
            <a:pPr marL="285750" indent="-285750" algn="l">
              <a:buFont typeface="Arial"/>
              <a:buChar char="•"/>
            </a:pPr>
            <a:r>
              <a:rPr lang="en-US" sz="1800" dirty="0"/>
              <a:t>Current standards for CWB and SWB are nearly impossible to meet, not consistent with legislature’s intent for the law (only aware of 1 CWB and 1 SWB in state)</a:t>
            </a:r>
          </a:p>
          <a:p>
            <a:pPr marL="342900" indent="-342900" algn="l">
              <a:buFont typeface="Arial" panose="020B0604020202020204" pitchFamily="34" charset="0"/>
              <a:buChar char="•"/>
            </a:pPr>
            <a:r>
              <a:rPr lang="en-US" sz="1800" dirty="0"/>
              <a:t>Revises standard for county and statewide charters </a:t>
            </a:r>
          </a:p>
          <a:p>
            <a:pPr marL="342900" indent="-342900" algn="l">
              <a:buFont typeface="Arial" panose="020B0604020202020204" pitchFamily="34" charset="0"/>
              <a:buChar char="•"/>
            </a:pPr>
            <a:r>
              <a:rPr lang="en-US" sz="1800" dirty="0"/>
              <a:t>Must be high quality charters as defined by COE and SBE</a:t>
            </a:r>
          </a:p>
          <a:p>
            <a:pPr marL="342900" indent="-342900" algn="l">
              <a:buFont typeface="Arial" panose="020B0604020202020204" pitchFamily="34" charset="0"/>
              <a:buChar char="•"/>
            </a:pPr>
            <a:r>
              <a:rPr lang="en-US" sz="1800" dirty="0"/>
              <a:t>Required to share best practices with low performing district schools and charter schools</a:t>
            </a:r>
          </a:p>
        </p:txBody>
      </p:sp>
    </p:spTree>
    <p:extLst>
      <p:ext uri="{BB962C8B-B14F-4D97-AF65-F5344CB8AC3E}">
        <p14:creationId xmlns:p14="http://schemas.microsoft.com/office/powerpoint/2010/main" val="187224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Authorizing Legislation</a:t>
            </a:r>
          </a:p>
        </p:txBody>
      </p:sp>
      <p:sp>
        <p:nvSpPr>
          <p:cNvPr id="5" name="Content Placeholder 4"/>
          <p:cNvSpPr>
            <a:spLocks noGrp="1"/>
          </p:cNvSpPr>
          <p:nvPr>
            <p:ph idx="1"/>
          </p:nvPr>
        </p:nvSpPr>
        <p:spPr/>
        <p:txBody>
          <a:bodyPr>
            <a:normAutofit fontScale="77500" lnSpcReduction="20000"/>
          </a:bodyPr>
          <a:lstStyle/>
          <a:p>
            <a:pPr marL="0" indent="0">
              <a:buNone/>
            </a:pPr>
            <a:r>
              <a:rPr lang="en-US" sz="3600" b="1" dirty="0"/>
              <a:t>AB 1224 (Weber): County Authorizer Pilot Program</a:t>
            </a:r>
          </a:p>
          <a:p>
            <a:pPr marL="0" indent="0">
              <a:buNone/>
            </a:pPr>
            <a:endParaRPr lang="en-US" sz="3600" b="1" dirty="0"/>
          </a:p>
          <a:p>
            <a:pPr marL="342900" indent="-342900">
              <a:buFont typeface="Arial"/>
              <a:buChar char="•"/>
            </a:pPr>
            <a:r>
              <a:rPr lang="en-US" dirty="0"/>
              <a:t>All parties acknowledge CA’s authorizing system in broken</a:t>
            </a:r>
          </a:p>
          <a:p>
            <a:pPr marL="342900" indent="-342900">
              <a:buFont typeface="Arial"/>
              <a:buChar char="•"/>
            </a:pPr>
            <a:r>
              <a:rPr lang="en-US" dirty="0"/>
              <a:t>Many other authorizing model in other states</a:t>
            </a:r>
          </a:p>
          <a:p>
            <a:pPr marL="342900" indent="-342900">
              <a:buFont typeface="Arial"/>
              <a:buChar char="•"/>
            </a:pPr>
            <a:r>
              <a:rPr lang="en-US" dirty="0"/>
              <a:t>Allows the State Board of Education to select up to 5 interested County Offices of Education to authorize up to 10 charter schools for 7 years</a:t>
            </a:r>
          </a:p>
          <a:p>
            <a:pPr marL="342900" indent="-342900">
              <a:buFont typeface="Arial"/>
              <a:buChar char="•"/>
            </a:pPr>
            <a:r>
              <a:rPr lang="en-US" dirty="0"/>
              <a:t>Study alternative authorizing in a controlled environment</a:t>
            </a:r>
          </a:p>
          <a:p>
            <a:pPr marL="342900" indent="-342900">
              <a:buFont typeface="Arial"/>
              <a:buChar char="•"/>
            </a:pPr>
            <a:r>
              <a:rPr lang="en-US" dirty="0"/>
              <a:t>Research best practices and what quality authorizing looks like</a:t>
            </a:r>
          </a:p>
          <a:p>
            <a:pPr marL="342900" indent="-342900">
              <a:buFont typeface="Arial"/>
              <a:buChar char="•"/>
            </a:pPr>
            <a:r>
              <a:rPr lang="en-US" dirty="0"/>
              <a:t>Allows for </a:t>
            </a:r>
            <a:r>
              <a:rPr lang="en-US" dirty="0" err="1"/>
              <a:t>philanthrophic</a:t>
            </a:r>
            <a:r>
              <a:rPr lang="en-US" dirty="0"/>
              <a:t> donations to assist with start up costs</a:t>
            </a:r>
          </a:p>
          <a:p>
            <a:endParaRPr lang="en-US" dirty="0"/>
          </a:p>
        </p:txBody>
      </p:sp>
    </p:spTree>
    <p:extLst>
      <p:ext uri="{BB962C8B-B14F-4D97-AF65-F5344CB8AC3E}">
        <p14:creationId xmlns:p14="http://schemas.microsoft.com/office/powerpoint/2010/main" val="418040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Facilities Improvements</a:t>
            </a:r>
          </a:p>
        </p:txBody>
      </p:sp>
      <p:sp>
        <p:nvSpPr>
          <p:cNvPr id="4" name="Content Placeholder 3"/>
          <p:cNvSpPr>
            <a:spLocks noGrp="1"/>
          </p:cNvSpPr>
          <p:nvPr>
            <p:ph idx="1"/>
          </p:nvPr>
        </p:nvSpPr>
        <p:spPr/>
        <p:txBody>
          <a:bodyPr>
            <a:normAutofit/>
          </a:bodyPr>
          <a:lstStyle/>
          <a:p>
            <a:r>
              <a:rPr lang="en-US" b="1" dirty="0"/>
              <a:t>SB 765 (Wiener): First Right to District Surplus </a:t>
            </a:r>
            <a:r>
              <a:rPr lang="en-US" b="1" dirty="0" smtClean="0"/>
              <a:t>Property</a:t>
            </a:r>
          </a:p>
          <a:p>
            <a:pPr marL="0" indent="0">
              <a:buNone/>
            </a:pPr>
            <a:endParaRPr lang="en-US" sz="1800" b="1" dirty="0"/>
          </a:p>
          <a:p>
            <a:pPr>
              <a:buFont typeface="Arial"/>
              <a:buChar char="•"/>
            </a:pPr>
            <a:r>
              <a:rPr lang="en-US" sz="2400" dirty="0"/>
              <a:t>Win-Win for charters and school </a:t>
            </a:r>
            <a:r>
              <a:rPr lang="en-US" sz="2400" dirty="0" smtClean="0"/>
              <a:t>districts</a:t>
            </a:r>
            <a:endParaRPr lang="en-US" sz="2200" dirty="0" smtClean="0"/>
          </a:p>
          <a:p>
            <a:pPr marL="342900" indent="-342900">
              <a:buFont typeface="Arial"/>
              <a:buChar char="•"/>
            </a:pPr>
            <a:r>
              <a:rPr lang="en-US" sz="2200" dirty="0" smtClean="0"/>
              <a:t>Charter </a:t>
            </a:r>
            <a:r>
              <a:rPr lang="en-US" sz="2200" dirty="0"/>
              <a:t>Schools have right of first refusal for district’s surplus property</a:t>
            </a:r>
          </a:p>
          <a:p>
            <a:pPr marL="342900" indent="-342900">
              <a:buFont typeface="Arial"/>
              <a:buChar char="•"/>
            </a:pPr>
            <a:r>
              <a:rPr lang="en-US" sz="2200" dirty="0"/>
              <a:t>School districts have more flexibility in how they can spend money</a:t>
            </a:r>
          </a:p>
          <a:p>
            <a:endParaRPr lang="en-US" dirty="0"/>
          </a:p>
        </p:txBody>
      </p:sp>
    </p:spTree>
    <p:extLst>
      <p:ext uri="{BB962C8B-B14F-4D97-AF65-F5344CB8AC3E}">
        <p14:creationId xmlns:p14="http://schemas.microsoft.com/office/powerpoint/2010/main" val="1485808171"/>
      </p:ext>
    </p:extLst>
  </p:cSld>
  <p:clrMapOvr>
    <a:masterClrMapping/>
  </p:clrMapOvr>
</p:sld>
</file>

<file path=ppt/theme/theme1.xml><?xml version="1.0" encoding="utf-8"?>
<a:theme xmlns:a="http://schemas.openxmlformats.org/drawingml/2006/main" name="Office Theme">
  <a:themeElements>
    <a:clrScheme name="Custom 1_MH">
      <a:dk1>
        <a:srgbClr val="000000"/>
      </a:dk1>
      <a:lt1>
        <a:sysClr val="window" lastClr="FFFFFF"/>
      </a:lt1>
      <a:dk2>
        <a:srgbClr val="808080"/>
      </a:dk2>
      <a:lt2>
        <a:srgbClr val="EEECE1"/>
      </a:lt2>
      <a:accent1>
        <a:srgbClr val="808080"/>
      </a:accent1>
      <a:accent2>
        <a:srgbClr val="005953"/>
      </a:accent2>
      <a:accent3>
        <a:srgbClr val="AB0635"/>
      </a:accent3>
      <a:accent4>
        <a:srgbClr val="C0C0C0"/>
      </a:accent4>
      <a:accent5>
        <a:srgbClr val="000000"/>
      </a:accent5>
      <a:accent6>
        <a:srgbClr val="808080"/>
      </a:accent6>
      <a:hlink>
        <a:srgbClr val="005953"/>
      </a:hlink>
      <a:folHlink>
        <a:srgbClr val="AB06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63824</TotalTime>
  <Words>2239</Words>
  <Application>Microsoft Macintosh PowerPoint</Application>
  <PresentationFormat>On-screen Show (4:3)</PresentationFormat>
  <Paragraphs>286</Paragraphs>
  <Slides>30</Slides>
  <Notes>10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Combat Warfare: Legislative Threats to Charter Schools AND Building Momentum for Legislative Engagement</vt:lpstr>
      <vt:lpstr>AGENDA</vt:lpstr>
      <vt:lpstr>Current Landscape</vt:lpstr>
      <vt:lpstr>Legislative Landscape</vt:lpstr>
      <vt:lpstr>Landscape continued</vt:lpstr>
      <vt:lpstr>Pushing Back on the Kids Not Profits Campaign</vt:lpstr>
      <vt:lpstr>Opportunities- CCSA Sponsored Legislation</vt:lpstr>
      <vt:lpstr>Authorizing Legislation</vt:lpstr>
      <vt:lpstr>Facilities Improvements</vt:lpstr>
      <vt:lpstr>Charter School Transparency</vt:lpstr>
      <vt:lpstr>SB 806 (Glazer) continued</vt:lpstr>
      <vt:lpstr>Legislative Threats</vt:lpstr>
      <vt:lpstr>SB 808 (Mendoza) continued</vt:lpstr>
      <vt:lpstr>Legislative Threats</vt:lpstr>
      <vt:lpstr>Legislation of Concern</vt:lpstr>
      <vt:lpstr>Legislation of Concern continued</vt:lpstr>
      <vt:lpstr>Statewide Engagement </vt:lpstr>
      <vt:lpstr>District Advocacy</vt:lpstr>
      <vt:lpstr>Advocacy in the field</vt:lpstr>
      <vt:lpstr>Outcomes </vt:lpstr>
      <vt:lpstr>Case Study: SB 322</vt:lpstr>
      <vt:lpstr>Case Study: SB 322</vt:lpstr>
      <vt:lpstr>Case Study: SB 322</vt:lpstr>
      <vt:lpstr>Case Study: AB 2242 (Lopez)</vt:lpstr>
      <vt:lpstr>AB 2242 (Lopez)</vt:lpstr>
      <vt:lpstr>PowerPoint Presentation</vt:lpstr>
      <vt:lpstr>PowerPoint Presentation</vt:lpstr>
      <vt:lpstr>Make an Impact!</vt:lpstr>
      <vt:lpstr>Advocacy Day 2017</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Meagan Fox</dc:creator>
  <cp:lastModifiedBy>Amy Blumberg</cp:lastModifiedBy>
  <cp:revision>321</cp:revision>
  <dcterms:created xsi:type="dcterms:W3CDTF">2010-06-22T00:10:31Z</dcterms:created>
  <dcterms:modified xsi:type="dcterms:W3CDTF">2017-03-19T15:04:45Z</dcterms:modified>
</cp:coreProperties>
</file>