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64" r:id="rId3"/>
    <p:sldId id="265" r:id="rId4"/>
    <p:sldId id="267" r:id="rId5"/>
    <p:sldId id="272" r:id="rId6"/>
    <p:sldId id="274" r:id="rId7"/>
    <p:sldId id="273" r:id="rId8"/>
    <p:sldId id="271" r:id="rId9"/>
    <p:sldId id="259" r:id="rId10"/>
    <p:sldId id="266" r:id="rId11"/>
    <p:sldId id="263" r:id="rId12"/>
    <p:sldId id="262" r:id="rId13"/>
  </p:sldIdLst>
  <p:sldSz cx="9144000" cy="6858000" type="screen4x3"/>
  <p:notesSz cx="7086600" cy="8528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86"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5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88" autoAdjust="0"/>
  </p:normalViewPr>
  <p:slideViewPr>
    <p:cSldViewPr>
      <p:cViewPr varScale="1">
        <p:scale>
          <a:sx n="54" d="100"/>
          <a:sy n="54" d="100"/>
        </p:scale>
        <p:origin x="1568" y="60"/>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00" y="-90"/>
      </p:cViewPr>
      <p:guideLst>
        <p:guide orient="horz" pos="2686"/>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26403"/>
          </a:xfrm>
          <a:prstGeom prst="rect">
            <a:avLst/>
          </a:prstGeom>
        </p:spPr>
        <p:txBody>
          <a:bodyPr vert="horz" lIns="89207" tIns="44604" rIns="89207" bIns="44604" rtlCol="0"/>
          <a:lstStyle>
            <a:lvl1pPr algn="l">
              <a:defRPr sz="1100"/>
            </a:lvl1pPr>
          </a:lstStyle>
          <a:p>
            <a:endParaRPr lang="en-US"/>
          </a:p>
        </p:txBody>
      </p:sp>
      <p:sp>
        <p:nvSpPr>
          <p:cNvPr id="3" name="Date Placeholder 2"/>
          <p:cNvSpPr>
            <a:spLocks noGrp="1"/>
          </p:cNvSpPr>
          <p:nvPr>
            <p:ph type="dt" sz="quarter" idx="1"/>
          </p:nvPr>
        </p:nvSpPr>
        <p:spPr>
          <a:xfrm>
            <a:off x="4014100" y="0"/>
            <a:ext cx="3070860" cy="426403"/>
          </a:xfrm>
          <a:prstGeom prst="rect">
            <a:avLst/>
          </a:prstGeom>
        </p:spPr>
        <p:txBody>
          <a:bodyPr vert="horz" lIns="89207" tIns="44604" rIns="89207" bIns="44604" rtlCol="0"/>
          <a:lstStyle>
            <a:lvl1pPr algn="r">
              <a:defRPr sz="1100"/>
            </a:lvl1pPr>
          </a:lstStyle>
          <a:p>
            <a:fld id="{747229F7-3A8F-42CD-9860-890C3AF5715A}" type="datetimeFigureOut">
              <a:rPr lang="en-US" smtClean="0"/>
              <a:pPr/>
              <a:t>3/11/2016</a:t>
            </a:fld>
            <a:endParaRPr lang="en-US"/>
          </a:p>
        </p:txBody>
      </p:sp>
      <p:sp>
        <p:nvSpPr>
          <p:cNvPr id="4" name="Footer Placeholder 3"/>
          <p:cNvSpPr>
            <a:spLocks noGrp="1"/>
          </p:cNvSpPr>
          <p:nvPr>
            <p:ph type="ftr" sz="quarter" idx="2"/>
          </p:nvPr>
        </p:nvSpPr>
        <p:spPr>
          <a:xfrm>
            <a:off x="0" y="8100167"/>
            <a:ext cx="3070860" cy="426403"/>
          </a:xfrm>
          <a:prstGeom prst="rect">
            <a:avLst/>
          </a:prstGeom>
        </p:spPr>
        <p:txBody>
          <a:bodyPr vert="horz" lIns="89207" tIns="44604" rIns="89207" bIns="44604" rtlCol="0" anchor="b"/>
          <a:lstStyle>
            <a:lvl1pPr algn="l">
              <a:defRPr sz="1100"/>
            </a:lvl1pPr>
          </a:lstStyle>
          <a:p>
            <a:endParaRPr lang="en-US"/>
          </a:p>
        </p:txBody>
      </p:sp>
      <p:sp>
        <p:nvSpPr>
          <p:cNvPr id="5" name="Slide Number Placeholder 4"/>
          <p:cNvSpPr>
            <a:spLocks noGrp="1"/>
          </p:cNvSpPr>
          <p:nvPr>
            <p:ph type="sldNum" sz="quarter" idx="3"/>
          </p:nvPr>
        </p:nvSpPr>
        <p:spPr>
          <a:xfrm>
            <a:off x="4014100" y="8100167"/>
            <a:ext cx="3070860" cy="426403"/>
          </a:xfrm>
          <a:prstGeom prst="rect">
            <a:avLst/>
          </a:prstGeom>
        </p:spPr>
        <p:txBody>
          <a:bodyPr vert="horz" lIns="89207" tIns="44604" rIns="89207" bIns="44604" rtlCol="0" anchor="b"/>
          <a:lstStyle>
            <a:lvl1pPr algn="r">
              <a:defRPr sz="1100"/>
            </a:lvl1pPr>
          </a:lstStyle>
          <a:p>
            <a:fld id="{99928167-349A-48A3-8209-83F12EBDA52D}" type="slidenum">
              <a:rPr lang="en-US" smtClean="0"/>
              <a:pPr/>
              <a:t>‹#›</a:t>
            </a:fld>
            <a:endParaRPr lang="en-US"/>
          </a:p>
        </p:txBody>
      </p:sp>
    </p:spTree>
    <p:extLst>
      <p:ext uri="{BB962C8B-B14F-4D97-AF65-F5344CB8AC3E}">
        <p14:creationId xmlns:p14="http://schemas.microsoft.com/office/powerpoint/2010/main" val="787474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168" cy="427249"/>
          </a:xfrm>
          <a:prstGeom prst="rect">
            <a:avLst/>
          </a:prstGeom>
        </p:spPr>
        <p:txBody>
          <a:bodyPr vert="horz" lIns="84399" tIns="42200" rIns="84399" bIns="42200" rtlCol="0"/>
          <a:lstStyle>
            <a:lvl1pPr algn="l">
              <a:defRPr sz="1100"/>
            </a:lvl1pPr>
          </a:lstStyle>
          <a:p>
            <a:endParaRPr lang="en-US"/>
          </a:p>
        </p:txBody>
      </p:sp>
      <p:sp>
        <p:nvSpPr>
          <p:cNvPr id="3" name="Date Placeholder 2"/>
          <p:cNvSpPr>
            <a:spLocks noGrp="1"/>
          </p:cNvSpPr>
          <p:nvPr>
            <p:ph type="dt" idx="1"/>
          </p:nvPr>
        </p:nvSpPr>
        <p:spPr>
          <a:xfrm>
            <a:off x="4013895" y="0"/>
            <a:ext cx="3071168" cy="427249"/>
          </a:xfrm>
          <a:prstGeom prst="rect">
            <a:avLst/>
          </a:prstGeom>
        </p:spPr>
        <p:txBody>
          <a:bodyPr vert="horz" lIns="84399" tIns="42200" rIns="84399" bIns="42200" rtlCol="0"/>
          <a:lstStyle>
            <a:lvl1pPr algn="r">
              <a:defRPr sz="1100"/>
            </a:lvl1pPr>
          </a:lstStyle>
          <a:p>
            <a:fld id="{14AAF3ED-A2FF-4893-AAA1-03F7D986A81C}" type="datetimeFigureOut">
              <a:rPr lang="en-US" smtClean="0"/>
              <a:t>3/11/2016</a:t>
            </a:fld>
            <a:endParaRPr lang="en-US"/>
          </a:p>
        </p:txBody>
      </p:sp>
      <p:sp>
        <p:nvSpPr>
          <p:cNvPr id="4" name="Slide Image Placeholder 3"/>
          <p:cNvSpPr>
            <a:spLocks noGrp="1" noRot="1" noChangeAspect="1"/>
          </p:cNvSpPr>
          <p:nvPr>
            <p:ph type="sldImg" idx="2"/>
          </p:nvPr>
        </p:nvSpPr>
        <p:spPr>
          <a:xfrm>
            <a:off x="1624013" y="1065213"/>
            <a:ext cx="3838575" cy="2878137"/>
          </a:xfrm>
          <a:prstGeom prst="rect">
            <a:avLst/>
          </a:prstGeom>
          <a:noFill/>
          <a:ln w="12700">
            <a:solidFill>
              <a:prstClr val="black"/>
            </a:solidFill>
          </a:ln>
        </p:spPr>
        <p:txBody>
          <a:bodyPr vert="horz" lIns="84399" tIns="42200" rIns="84399" bIns="42200" rtlCol="0" anchor="ctr"/>
          <a:lstStyle/>
          <a:p>
            <a:endParaRPr lang="en-US"/>
          </a:p>
        </p:txBody>
      </p:sp>
      <p:sp>
        <p:nvSpPr>
          <p:cNvPr id="5" name="Notes Placeholder 4"/>
          <p:cNvSpPr>
            <a:spLocks noGrp="1"/>
          </p:cNvSpPr>
          <p:nvPr>
            <p:ph type="body" sz="quarter" idx="3"/>
          </p:nvPr>
        </p:nvSpPr>
        <p:spPr>
          <a:xfrm>
            <a:off x="708968" y="4104689"/>
            <a:ext cx="5668665" cy="3357355"/>
          </a:xfrm>
          <a:prstGeom prst="rect">
            <a:avLst/>
          </a:prstGeom>
        </p:spPr>
        <p:txBody>
          <a:bodyPr vert="horz" lIns="84399" tIns="42200" rIns="84399" bIns="4220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100802"/>
            <a:ext cx="3071168" cy="427248"/>
          </a:xfrm>
          <a:prstGeom prst="rect">
            <a:avLst/>
          </a:prstGeom>
        </p:spPr>
        <p:txBody>
          <a:bodyPr vert="horz" lIns="84399" tIns="42200" rIns="84399" bIns="42200" rtlCol="0" anchor="b"/>
          <a:lstStyle>
            <a:lvl1pPr algn="l">
              <a:defRPr sz="1100"/>
            </a:lvl1pPr>
          </a:lstStyle>
          <a:p>
            <a:endParaRPr lang="en-US"/>
          </a:p>
        </p:txBody>
      </p:sp>
      <p:sp>
        <p:nvSpPr>
          <p:cNvPr id="7" name="Slide Number Placeholder 6"/>
          <p:cNvSpPr>
            <a:spLocks noGrp="1"/>
          </p:cNvSpPr>
          <p:nvPr>
            <p:ph type="sldNum" sz="quarter" idx="5"/>
          </p:nvPr>
        </p:nvSpPr>
        <p:spPr>
          <a:xfrm>
            <a:off x="4013895" y="8100802"/>
            <a:ext cx="3071168" cy="427248"/>
          </a:xfrm>
          <a:prstGeom prst="rect">
            <a:avLst/>
          </a:prstGeom>
        </p:spPr>
        <p:txBody>
          <a:bodyPr vert="horz" lIns="84399" tIns="42200" rIns="84399" bIns="42200" rtlCol="0" anchor="b"/>
          <a:lstStyle>
            <a:lvl1pPr algn="r">
              <a:defRPr sz="1100"/>
            </a:lvl1pPr>
          </a:lstStyle>
          <a:p>
            <a:fld id="{300CE5C6-6F76-4CE2-8A3B-6DA59A864FDA}" type="slidenum">
              <a:rPr lang="en-US" smtClean="0"/>
              <a:t>‹#›</a:t>
            </a:fld>
            <a:endParaRPr lang="en-US"/>
          </a:p>
        </p:txBody>
      </p:sp>
    </p:spTree>
    <p:extLst>
      <p:ext uri="{BB962C8B-B14F-4D97-AF65-F5344CB8AC3E}">
        <p14:creationId xmlns:p14="http://schemas.microsoft.com/office/powerpoint/2010/main" val="91000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0CE5C6-6F76-4CE2-8A3B-6DA59A864FDA}" type="slidenum">
              <a:rPr lang="en-US" smtClean="0"/>
              <a:t>8</a:t>
            </a:fld>
            <a:endParaRPr lang="en-US"/>
          </a:p>
        </p:txBody>
      </p:sp>
    </p:spTree>
    <p:extLst>
      <p:ext uri="{BB962C8B-B14F-4D97-AF65-F5344CB8AC3E}">
        <p14:creationId xmlns:p14="http://schemas.microsoft.com/office/powerpoint/2010/main" val="4209889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5" descr="logo_photo.jpg"/>
          <p:cNvPicPr>
            <a:picLocks noChangeAspect="1"/>
          </p:cNvPicPr>
          <p:nvPr userDrawn="1"/>
        </p:nvPicPr>
        <p:blipFill>
          <a:blip r:embed="rId2" cstate="email"/>
          <a:srcRect/>
          <a:stretch>
            <a:fillRect/>
          </a:stretch>
        </p:blipFill>
        <p:spPr bwMode="auto">
          <a:xfrm>
            <a:off x="0" y="-22226"/>
            <a:ext cx="10360026" cy="6880226"/>
          </a:xfrm>
          <a:prstGeom prst="rect">
            <a:avLst/>
          </a:prstGeom>
          <a:noFill/>
          <a:ln w="9525">
            <a:noFill/>
            <a:miter lim="800000"/>
            <a:headEnd/>
            <a:tailEnd/>
          </a:ln>
        </p:spPr>
      </p:pic>
      <p:sp>
        <p:nvSpPr>
          <p:cNvPr id="2" name="Title 1"/>
          <p:cNvSpPr>
            <a:spLocks noGrp="1"/>
          </p:cNvSpPr>
          <p:nvPr>
            <p:ph type="ctrTitle"/>
          </p:nvPr>
        </p:nvSpPr>
        <p:spPr>
          <a:xfrm>
            <a:off x="1371600" y="3886200"/>
            <a:ext cx="7772400" cy="1089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209800" y="5715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89386-8644-4D22-96F1-6BA07611D191}"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89386-8644-4D22-96F1-6BA07611D191}"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89386-8644-4D22-96F1-6BA07611D191}"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89386-8644-4D22-96F1-6BA07611D191}"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A89386-8644-4D22-96F1-6BA07611D191}"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A89386-8644-4D22-96F1-6BA07611D191}" type="datetimeFigureOut">
              <a:rPr lang="en-US" smtClean="0"/>
              <a:pPr/>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A89386-8644-4D22-96F1-6BA07611D191}" type="datetimeFigureOut">
              <a:rPr lang="en-US" smtClean="0"/>
              <a:pPr/>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89386-8644-4D22-96F1-6BA07611D191}" type="datetimeFigureOut">
              <a:rPr lang="en-US" smtClean="0"/>
              <a:pPr/>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89386-8644-4D22-96F1-6BA07611D191}"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89386-8644-4D22-96F1-6BA07611D191}"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42E46-D9B7-479A-9167-57A9C7F108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CCSA_blklogo_grnbackgrnd.jpg"/>
          <p:cNvPicPr>
            <a:picLocks noChangeAspect="1"/>
          </p:cNvPicPr>
          <p:nvPr/>
        </p:nvPicPr>
        <p:blipFill>
          <a:blip r:embed="rId13" cstate="email"/>
          <a:srcRect r="1167"/>
          <a:stretch>
            <a:fillRect/>
          </a:stretch>
        </p:blipFill>
        <p:spPr bwMode="auto">
          <a:xfrm>
            <a:off x="0" y="0"/>
            <a:ext cx="9144000" cy="1447800"/>
          </a:xfrm>
          <a:prstGeom prst="rect">
            <a:avLst/>
          </a:prstGeom>
          <a:noFill/>
          <a:ln w="9525">
            <a:noFill/>
            <a:miter lim="800000"/>
            <a:headEnd/>
            <a:tailEnd/>
          </a:ln>
        </p:spPr>
      </p:pic>
      <p:sp>
        <p:nvSpPr>
          <p:cNvPr id="2" name="Title Placeholder 1"/>
          <p:cNvSpPr>
            <a:spLocks noGrp="1"/>
          </p:cNvSpPr>
          <p:nvPr>
            <p:ph type="title"/>
          </p:nvPr>
        </p:nvSpPr>
        <p:spPr>
          <a:xfrm>
            <a:off x="457200" y="8382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1"/>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89386-8644-4D22-96F1-6BA07611D191}" type="datetimeFigureOut">
              <a:rPr lang="en-US" smtClean="0"/>
              <a:pPr/>
              <a:t>3/11/2016</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42E46-D9B7-479A-9167-57A9C7F108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595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calcharters.org/sections/library/#topics-board" TargetMode="External"/><Relationship Id="rId3" Type="http://schemas.openxmlformats.org/officeDocument/2006/relationships/hyperlink" Target="http://www.procopio.com/practice-areas/public-agencies-and-charter-schools" TargetMode="External"/><Relationship Id="rId7" Type="http://schemas.openxmlformats.org/officeDocument/2006/relationships/hyperlink" Target="http://www.ccsa.org/2010/05/charter-school-governance.html" TargetMode="External"/><Relationship Id="rId2" Type="http://schemas.openxmlformats.org/officeDocument/2006/relationships/hyperlink" Target="http://www.cacities.org/openandpublic" TargetMode="External"/><Relationship Id="rId1" Type="http://schemas.openxmlformats.org/officeDocument/2006/relationships/slideLayout" Target="../slideLayouts/slideLayout2.xml"/><Relationship Id="rId6" Type="http://schemas.openxmlformats.org/officeDocument/2006/relationships/hyperlink" Target="http://www.oag.ca.gov/sites/all/files/agweb/pdfs/publications/coi.pdf" TargetMode="External"/><Relationship Id="rId5" Type="http://schemas.openxmlformats.org/officeDocument/2006/relationships/hyperlink" Target="http://www.ccsa.org/2010/05/understanding-the-brown-act.html" TargetMode="External"/><Relationship Id="rId4" Type="http://schemas.openxmlformats.org/officeDocument/2006/relationships/hyperlink" Target="http://www.mycharterlaw.com/publications.asp" TargetMode="External"/><Relationship Id="rId9" Type="http://schemas.openxmlformats.org/officeDocument/2006/relationships/hyperlink" Target="http://www.ccsa.org/2016-FORM-AnnotatedFormBylawsPublicCounsel.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752600"/>
          </a:xfrm>
        </p:spPr>
        <p:txBody>
          <a:bodyPr>
            <a:normAutofit/>
          </a:bodyPr>
          <a:lstStyle/>
          <a:p>
            <a:r>
              <a:rPr lang="en-US" dirty="0" smtClean="0">
                <a:solidFill>
                  <a:schemeClr val="tx1"/>
                </a:solidFill>
              </a:rPr>
              <a:t>Governance Q&amp;A</a:t>
            </a:r>
            <a:br>
              <a:rPr lang="en-US" dirty="0" smtClean="0">
                <a:solidFill>
                  <a:schemeClr val="tx1"/>
                </a:solidFill>
              </a:rPr>
            </a:br>
            <a:r>
              <a:rPr lang="en-US" sz="1800" dirty="0" smtClean="0">
                <a:solidFill>
                  <a:schemeClr val="tx1"/>
                </a:solidFill>
              </a:rPr>
              <a:t>PCSGP Workshop, March 14, 2016, 10-11 am</a:t>
            </a:r>
            <a:endParaRPr lang="en-US" dirty="0">
              <a:solidFill>
                <a:schemeClr val="tx1"/>
              </a:solidFill>
            </a:endParaRPr>
          </a:p>
        </p:txBody>
      </p:sp>
      <p:sp>
        <p:nvSpPr>
          <p:cNvPr id="3" name="Content Placeholder 2"/>
          <p:cNvSpPr>
            <a:spLocks noGrp="1"/>
          </p:cNvSpPr>
          <p:nvPr>
            <p:ph idx="1"/>
          </p:nvPr>
        </p:nvSpPr>
        <p:spPr>
          <a:xfrm>
            <a:off x="457200" y="2743200"/>
            <a:ext cx="8077200" cy="3505200"/>
          </a:xfrm>
        </p:spPr>
        <p:txBody>
          <a:bodyPr>
            <a:normAutofit/>
          </a:bodyPr>
          <a:lstStyle/>
          <a:p>
            <a:pPr marL="457200" lvl="1" indent="0" algn="ctr">
              <a:buNone/>
            </a:pPr>
            <a:endParaRPr lang="en-US" dirty="0" smtClean="0"/>
          </a:p>
          <a:p>
            <a:pPr marL="457200" lvl="1" indent="0" algn="ctr">
              <a:buNone/>
            </a:pPr>
            <a:r>
              <a:rPr lang="en-US" dirty="0"/>
              <a:t>Greg Moser, </a:t>
            </a:r>
            <a:r>
              <a:rPr lang="en-US" dirty="0" err="1"/>
              <a:t>Procopio</a:t>
            </a:r>
            <a:r>
              <a:rPr lang="en-US" dirty="0"/>
              <a:t> Cory Hargreaves &amp; </a:t>
            </a:r>
            <a:r>
              <a:rPr lang="en-US" dirty="0" err="1"/>
              <a:t>Savitch</a:t>
            </a:r>
            <a:endParaRPr lang="en-US" dirty="0"/>
          </a:p>
          <a:p>
            <a:pPr marL="457200" lvl="1" indent="0" algn="ctr">
              <a:buNone/>
            </a:pPr>
            <a:r>
              <a:rPr lang="en-US" dirty="0" smtClean="0"/>
              <a:t>Jerry Simmons, Young </a:t>
            </a:r>
            <a:r>
              <a:rPr lang="en-US" dirty="0" err="1"/>
              <a:t>Minney</a:t>
            </a:r>
            <a:r>
              <a:rPr lang="en-US" dirty="0"/>
              <a:t> &amp; </a:t>
            </a:r>
            <a:r>
              <a:rPr lang="en-US" dirty="0" err="1"/>
              <a:t>Corr</a:t>
            </a:r>
            <a:endParaRPr lang="en-US" dirty="0"/>
          </a:p>
          <a:p>
            <a:pPr marL="457200" lvl="1" indent="0" algn="ctr">
              <a:buNone/>
            </a:pPr>
            <a:r>
              <a:rPr lang="en-US" dirty="0" smtClean="0"/>
              <a:t>Julie Umansky, CCSA</a:t>
            </a:r>
          </a:p>
          <a:p>
            <a:pPr lvl="1"/>
            <a:endParaRPr lang="en-US" dirty="0" smtClean="0"/>
          </a:p>
          <a:p>
            <a:pPr lvl="1">
              <a:buNone/>
            </a:pP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r>
              <a:rPr lang="en-US" sz="3200" dirty="0" smtClean="0">
                <a:solidFill>
                  <a:schemeClr val="tx1"/>
                </a:solidFill>
              </a:rPr>
              <a:t>More common governance questions…</a:t>
            </a:r>
            <a:endParaRPr lang="en-US" sz="3200"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530562995"/>
              </p:ext>
            </p:extLst>
          </p:nvPr>
        </p:nvGraphicFramePr>
        <p:xfrm>
          <a:off x="304800" y="1600200"/>
          <a:ext cx="8458201" cy="4450081"/>
        </p:xfrm>
        <a:graphic>
          <a:graphicData uri="http://schemas.openxmlformats.org/drawingml/2006/table">
            <a:tbl>
              <a:tblPr/>
              <a:tblGrid>
                <a:gridCol w="1905000"/>
                <a:gridCol w="2286000"/>
                <a:gridCol w="1993491"/>
                <a:gridCol w="2273710"/>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Open Meetings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Conflicts of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Board </a:t>
                      </a:r>
                      <a:b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b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Conducting Board Business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r>
              <a:tr h="38100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Must we conduct staff committee meetings in public?</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We’re having a planning retreat, is that a meeting?</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We decide via email and phone, can we do that?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May a teacher vote on his or her salary?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Who must disclose and disqualify from discussion  AND a vote?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Must the recused board member leave the room during a 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May a teacher sit on the board?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May our executive director/principal sit on the board?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May spouses sit on the board?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Do we have to follow Robert’s Rules of Order?</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Do we have to let anyone talk at any time?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74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1"/>
          </a:xfrm>
        </p:spPr>
        <p:txBody>
          <a:bodyPr>
            <a:normAutofit/>
          </a:bodyPr>
          <a:lstStyle/>
          <a:p>
            <a:r>
              <a:rPr lang="en-US" dirty="0" smtClean="0">
                <a:solidFill>
                  <a:schemeClr val="tx1"/>
                </a:solidFill>
              </a:rPr>
              <a:t>Where can you go for </a:t>
            </a:r>
            <a:r>
              <a:rPr lang="en-US" dirty="0">
                <a:solidFill>
                  <a:schemeClr val="tx1"/>
                </a:solidFill>
              </a:rPr>
              <a:t>m</a:t>
            </a:r>
            <a:r>
              <a:rPr lang="en-US" dirty="0" smtClean="0">
                <a:solidFill>
                  <a:schemeClr val="tx1"/>
                </a:solidFill>
              </a:rPr>
              <a:t>ore online?</a:t>
            </a:r>
            <a:endParaRPr lang="en-US" sz="2700"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555956864"/>
              </p:ext>
            </p:extLst>
          </p:nvPr>
        </p:nvGraphicFramePr>
        <p:xfrm>
          <a:off x="457200" y="1650264"/>
          <a:ext cx="8305800" cy="5239404"/>
        </p:xfrm>
        <a:graphic>
          <a:graphicData uri="http://schemas.openxmlformats.org/drawingml/2006/table">
            <a:tbl>
              <a:tblPr/>
              <a:tblGrid>
                <a:gridCol w="3886200"/>
                <a:gridCol w="4419600"/>
              </a:tblGrid>
              <a:tr h="3184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09" charset="-128"/>
                        </a:rPr>
                        <a:t>Open Meetings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ea typeface="ヒラギノ角ゴ Pro W3" pitchFamily="-109" charset="-128"/>
                        </a:rPr>
                        <a:t>Conflicts of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r>
              <a:tr h="2113034">
                <a:tc rowSpan="3">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rPr>
                        <a:t>Open &amp; Public IV</a:t>
                      </a: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rPr>
                        <a:t>, League of California Cities</a:t>
                      </a:r>
                    </a:p>
                    <a:p>
                      <a:pPr marL="0" marR="0" lvl="0" indent="0" algn="l" defTabSz="457200" rtl="0" eaLnBrk="1" fontAlgn="base" latinLnBrk="0" hangingPunct="1">
                        <a:lnSpc>
                          <a:spcPct val="100000"/>
                        </a:lnSpc>
                        <a:spcBef>
                          <a:spcPct val="0"/>
                        </a:spcBef>
                        <a:spcAft>
                          <a:spcPct val="0"/>
                        </a:spcAft>
                        <a:buClrTx/>
                        <a:buSzTx/>
                        <a:buFont typeface="+mj-lt"/>
                        <a:buNone/>
                        <a:tabLst/>
                      </a:pPr>
                      <a:r>
                        <a:rPr lang="en-US" sz="1400" i="1" dirty="0" smtClean="0">
                          <a:effectLst/>
                          <a:latin typeface="Arial" pitchFamily="34" charset="0"/>
                          <a:cs typeface="Arial" pitchFamily="34" charset="0"/>
                          <a:hlinkClick r:id="rId2"/>
                        </a:rPr>
                        <a:t>www.cacities.org/</a:t>
                      </a:r>
                      <a:r>
                        <a:rPr lang="en-US" sz="1400" b="0" i="1" dirty="0" smtClean="0">
                          <a:effectLst/>
                          <a:latin typeface="Arial" pitchFamily="34" charset="0"/>
                          <a:cs typeface="Arial" pitchFamily="34" charset="0"/>
                          <a:hlinkClick r:id="rId2"/>
                        </a:rPr>
                        <a:t>openandpublic</a:t>
                      </a:r>
                      <a:endParaRPr lang="en-US" sz="1400" b="0" i="1" dirty="0" smtClean="0">
                        <a:effectLst/>
                        <a:latin typeface="Arial" pitchFamily="34"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rPr>
                        <a:t>Tip Sheet:  Charter School Board Meeting, Common Questions and Tips, </a:t>
                      </a:r>
                      <a:r>
                        <a:rPr kumimoji="0" lang="en-US" sz="1400" b="0" i="0" u="none" strike="noStrike" cap="none" normalizeH="0" baseline="0" dirty="0" err="1" smtClean="0">
                          <a:ln>
                            <a:noFill/>
                          </a:ln>
                          <a:solidFill>
                            <a:schemeClr val="tx1"/>
                          </a:solidFill>
                          <a:effectLst/>
                          <a:latin typeface="Arial" pitchFamily="34" charset="0"/>
                          <a:ea typeface="ヒラギノ角ゴ Pro W3" pitchFamily="-109" charset="-128"/>
                        </a:rPr>
                        <a:t>Procopio</a:t>
                      </a: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hlinkClick r:id="rId3"/>
                        </a:rPr>
                        <a:t>www.procopio.com/practice-areas/public-agencies-and-charter-schools</a:t>
                      </a:r>
                      <a:endPar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rPr>
                        <a:t>Compendium of Statutes Making up the Brown Act</a:t>
                      </a: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rPr>
                        <a:t>, Young, </a:t>
                      </a:r>
                      <a:r>
                        <a:rPr kumimoji="0" lang="en-US" sz="1400" b="0" i="0" u="none" strike="noStrike" cap="none" normalizeH="0" baseline="0" dirty="0" err="1" smtClean="0">
                          <a:ln>
                            <a:noFill/>
                          </a:ln>
                          <a:solidFill>
                            <a:schemeClr val="tx1"/>
                          </a:solidFill>
                          <a:effectLst/>
                          <a:latin typeface="Arial" pitchFamily="34" charset="0"/>
                          <a:ea typeface="ヒラギノ角ゴ Pro W3" pitchFamily="-109" charset="-128"/>
                        </a:rPr>
                        <a:t>Minney</a:t>
                      </a: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rPr>
                        <a:t> &amp; </a:t>
                      </a:r>
                      <a:r>
                        <a:rPr kumimoji="0" lang="en-US" sz="1400" b="0" i="0" u="none" strike="noStrike" cap="none" normalizeH="0" baseline="0" dirty="0" err="1" smtClean="0">
                          <a:ln>
                            <a:noFill/>
                          </a:ln>
                          <a:solidFill>
                            <a:schemeClr val="tx1"/>
                          </a:solidFill>
                          <a:effectLst/>
                          <a:latin typeface="Arial" pitchFamily="34" charset="0"/>
                          <a:ea typeface="ヒラギノ角ゴ Pro W3" pitchFamily="-109" charset="-128"/>
                        </a:rPr>
                        <a:t>Corr</a:t>
                      </a:r>
                      <a:endPar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hlinkClick r:id="rId4"/>
                        </a:rPr>
                        <a:t>www.mycharterlaw.com/publications.asp</a:t>
                      </a:r>
                      <a:endPar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rPr>
                        <a:t>CCSA’s Understanding the Brown Act Knowledge Brief &amp; On-Demand Training</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hlinkClick r:id="rId5"/>
                        </a:rPr>
                        <a:t>http://www.ccsa.org/2010/05/understanding-the-brown-act.html</a:t>
                      </a: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rPr>
                        <a:t>Conflicts of Interest</a:t>
                      </a: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rPr>
                        <a:t>, California Attorney General’s Office</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hlinkClick r:id="rId6"/>
                        </a:rPr>
                        <a:t>www.oag.ca.gov/sites/all/files/agweb/pdfs/publications/coi.pdf</a:t>
                      </a:r>
                      <a:endPar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rPr>
                        <a:t>CCSA’s Charter School Governance Knowledge Brief</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hlinkClick r:id="rId7"/>
                        </a:rPr>
                        <a:t>http://www.ccsa.org/2010/05/charter-school-governance.html</a:t>
                      </a:r>
                      <a:endPar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mj-lt"/>
                        <a:buNone/>
                        <a:tabLst/>
                        <a:defRPr/>
                      </a:pPr>
                      <a:endParaRPr kumimoji="0" lang="en-US" sz="1400" b="0" i="1" u="none" strike="noStrike" cap="none" normalizeH="0" baseline="0" dirty="0" smtClean="0">
                        <a:ln>
                          <a:noFill/>
                        </a:ln>
                        <a:solidFill>
                          <a:srgbClr val="000000"/>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9968">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ea typeface="ヒラギノ角ゴ Pro W3" pitchFamily="-109" charset="-128"/>
                        </a:rPr>
                        <a:t>Board Composition &amp;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09" charset="-128"/>
                        </a:rPr>
                        <a:t>Conducting Board Business</a:t>
                      </a:r>
                      <a:endParaRPr kumimoji="0" lang="en-US" sz="1600" b="0" i="1" u="none" strike="noStrike" cap="none" normalizeH="0" baseline="0" dirty="0" smtClean="0">
                        <a:ln>
                          <a:noFill/>
                        </a:ln>
                        <a:solidFill>
                          <a:srgbClr val="000000"/>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r>
              <a:tr h="665750">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rPr>
                        <a:t>Charter School Resource Library</a:t>
                      </a: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rPr>
                        <a:t>, CCSA</a:t>
                      </a:r>
                      <a:endParaRPr kumimoji="0" lang="en-US" sz="1400" b="1" i="0" u="none" strike="noStrike" cap="none" normalizeH="0" baseline="0" dirty="0" smtClean="0">
                        <a:ln>
                          <a:noFill/>
                        </a:ln>
                        <a:solidFill>
                          <a:srgbClr val="000000"/>
                        </a:solidFill>
                        <a:effectLst/>
                        <a:latin typeface="Arial" pitchFamily="34" charset="0"/>
                        <a:ea typeface="ヒラギノ角ゴ Pro W3" pitchFamily="-109" charset="-128"/>
                        <a:hlinkClick r:id="rId8"/>
                      </a:endParaRP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hlinkClick r:id="rId8"/>
                        </a:rPr>
                        <a:t>www.calcharters.org/sections/library/#topics-board</a:t>
                      </a:r>
                      <a:endParaRPr kumimoji="0" lang="en-US" sz="1400" b="0" i="1" u="none" strike="noStrike" cap="none" normalizeH="0" baseline="0" dirty="0" smtClean="0">
                        <a:ln>
                          <a:noFill/>
                        </a:ln>
                        <a:solidFill>
                          <a:srgbClr val="000000"/>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402">
                <a:tc gridSpan="2">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600" b="1" i="0" u="none" strike="noStrike" cap="none" normalizeH="0" baseline="0" dirty="0" smtClean="0">
                          <a:ln>
                            <a:noFill/>
                          </a:ln>
                          <a:solidFill>
                            <a:schemeClr val="tx1"/>
                          </a:solidFill>
                          <a:effectLst/>
                          <a:latin typeface="Arial" pitchFamily="34" charset="0"/>
                          <a:ea typeface="ヒラギノ角ゴ Pro W3" pitchFamily="-109" charset="-128"/>
                        </a:rPr>
                        <a:t>Governance in General</a:t>
                      </a:r>
                      <a:endParaRPr kumimoji="0" lang="en-US" sz="1600" b="0" i="0" u="none" strike="noStrike" cap="none" normalizeH="0" baseline="0" dirty="0" smtClean="0">
                        <a:ln>
                          <a:noFill/>
                        </a:ln>
                        <a:solidFill>
                          <a:srgbClr val="000000"/>
                        </a:solidFill>
                        <a:effectLst/>
                        <a:latin typeface="Arial" pitchFamily="34" charset="0"/>
                        <a:ea typeface="ヒラギノ角ゴ Pro W3" pitchFamily="-109" charset="-128"/>
                        <a:hlinkClick r:id="rId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mj-lt"/>
                        <a:buNone/>
                        <a:tabLst/>
                        <a:defRPr/>
                      </a:pPr>
                      <a:endPar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hlinkClick r:id="rId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63644">
                <a:tc gridSpan="2">
                  <a:txBody>
                    <a:bodyPr/>
                    <a:lstStyle/>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1" i="0" u="sng" strike="noStrike" cap="none" normalizeH="0" baseline="0" dirty="0" smtClean="0">
                          <a:ln>
                            <a:noFill/>
                          </a:ln>
                          <a:solidFill>
                            <a:schemeClr val="tx1"/>
                          </a:solidFill>
                          <a:effectLst/>
                          <a:latin typeface="Arial" pitchFamily="34" charset="0"/>
                          <a:ea typeface="ヒラギノ角ゴ Pro W3" pitchFamily="-109" charset="-128"/>
                        </a:rPr>
                        <a:t>CCSA &amp; Public Counsel’s Annotated Form Articles of Incorporation and Bylaws</a:t>
                      </a: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1" u="sng" strike="noStrike" cap="none" normalizeH="0" baseline="0" dirty="0" smtClean="0">
                          <a:ln>
                            <a:noFill/>
                          </a:ln>
                          <a:solidFill>
                            <a:srgbClr val="005953"/>
                          </a:solidFill>
                          <a:effectLst/>
                          <a:latin typeface="Arial" pitchFamily="34" charset="0"/>
                          <a:ea typeface="ヒラギノ角ゴ Pro W3" pitchFamily="-109" charset="-128"/>
                        </a:rPr>
                        <a:t>http://www.ccsa.org/2016/02/annotated-form-charter-school-articles-of-incorporation.html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hlinkClick r:id="rId9"/>
                        </a:rPr>
                        <a:t> </a:t>
                      </a:r>
                      <a:r>
                        <a:rPr kumimoji="0" lang="en-US" sz="1400" b="0" i="1" u="none" strike="noStrike" cap="none" normalizeH="0" baseline="0" dirty="0" smtClean="0">
                          <a:ln>
                            <a:noFill/>
                          </a:ln>
                          <a:solidFill>
                            <a:srgbClr val="000000"/>
                          </a:solidFill>
                          <a:effectLst/>
                          <a:latin typeface="Arial" pitchFamily="34" charset="0"/>
                          <a:ea typeface="ヒラギノ角ゴ Pro W3" pitchFamily="-109" charset="-128"/>
                          <a:hlinkClick r:id="rId9"/>
                        </a:rPr>
                        <a:t>http://www.ccsa.org/2016-FORM-AnnotatedFormBylawsPublicCounsel.pdf</a:t>
                      </a:r>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56399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10600" cy="914400"/>
          </a:xfrm>
        </p:spPr>
        <p:txBody>
          <a:bodyPr>
            <a:normAutofit fontScale="90000"/>
          </a:bodyPr>
          <a:lstStyle/>
          <a:p>
            <a:r>
              <a:rPr lang="en-US" dirty="0" smtClean="0">
                <a:solidFill>
                  <a:schemeClr val="tx1"/>
                </a:solidFill>
              </a:rPr>
              <a:t>Where can you go for more</a:t>
            </a:r>
            <a:r>
              <a:rPr lang="en-US" dirty="0">
                <a:solidFill>
                  <a:schemeClr val="tx1"/>
                </a:solidFill>
              </a:rPr>
              <a:t> </a:t>
            </a:r>
            <a:r>
              <a:rPr lang="en-US" dirty="0" smtClean="0">
                <a:solidFill>
                  <a:schemeClr val="tx1"/>
                </a:solidFill>
              </a:rPr>
              <a:t>tomorrow?</a:t>
            </a:r>
            <a:br>
              <a:rPr lang="en-US" dirty="0" smtClean="0">
                <a:solidFill>
                  <a:schemeClr val="tx1"/>
                </a:solidFill>
              </a:rPr>
            </a:br>
            <a:r>
              <a:rPr lang="en-US" sz="2000" b="1" dirty="0" smtClean="0">
                <a:solidFill>
                  <a:schemeClr val="tx1"/>
                </a:solidFill>
              </a:rPr>
              <a:t>Board Member Governance Summit</a:t>
            </a:r>
            <a:r>
              <a:rPr lang="en-US" sz="2000" dirty="0" smtClean="0">
                <a:solidFill>
                  <a:schemeClr val="tx1"/>
                </a:solidFill>
              </a:rPr>
              <a:t>,</a:t>
            </a:r>
            <a:r>
              <a:rPr lang="en-US" sz="2000" dirty="0">
                <a:solidFill>
                  <a:schemeClr val="tx1"/>
                </a:solidFill>
              </a:rPr>
              <a:t> </a:t>
            </a:r>
            <a:r>
              <a:rPr lang="en-US" sz="2000" dirty="0" smtClean="0">
                <a:solidFill>
                  <a:schemeClr val="tx1"/>
                </a:solidFill>
              </a:rPr>
              <a:t>at the Sheraton &amp; SCC </a:t>
            </a:r>
            <a:r>
              <a:rPr lang="en-US" sz="2700" dirty="0"/>
              <a:t/>
            </a:r>
            <a:br>
              <a:rPr lang="en-US" sz="2700" dirty="0"/>
            </a:br>
            <a:r>
              <a:rPr lang="en-US" sz="2700" dirty="0" smtClean="0"/>
              <a:t/>
            </a:r>
            <a:br>
              <a:rPr lang="en-US" sz="2700" dirty="0" smtClean="0"/>
            </a:br>
            <a:endParaRPr lang="en-US" sz="2700"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684783390"/>
              </p:ext>
            </p:extLst>
          </p:nvPr>
        </p:nvGraphicFramePr>
        <p:xfrm>
          <a:off x="228599" y="1463041"/>
          <a:ext cx="8686801" cy="5376685"/>
        </p:xfrm>
        <a:graphic>
          <a:graphicData uri="http://schemas.openxmlformats.org/drawingml/2006/table">
            <a:tbl>
              <a:tblPr/>
              <a:tblGrid>
                <a:gridCol w="2057401"/>
                <a:gridCol w="2128057"/>
                <a:gridCol w="2053244"/>
                <a:gridCol w="2448099"/>
              </a:tblGrid>
              <a:tr h="6187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Open Meetings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Conflicts of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Board </a:t>
                      </a:r>
                      <a:b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Conducting Board Business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r>
              <a:tr h="1005840">
                <a:tc rowSpan="2">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The Best (and Toughest) Board Meeting Ever: Best Practices Illustrated</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err="1" smtClean="0">
                          <a:ln>
                            <a:noFill/>
                          </a:ln>
                          <a:solidFill>
                            <a:schemeClr val="tx1"/>
                          </a:solidFill>
                          <a:effectLst/>
                          <a:latin typeface="Arial" pitchFamily="34" charset="0"/>
                          <a:ea typeface="ヒラギノ角ゴ Pro W3" pitchFamily="-109" charset="-128"/>
                          <a:cs typeface="Arial" pitchFamily="34" charset="0"/>
                        </a:rPr>
                        <a:t>Procopio</a:t>
                      </a: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4:30-5:45 pm</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Hyatt, Regency Ballroom E</a:t>
                      </a: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Comprehensive Brown Act Training for Boards and Staff, </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Young </a:t>
                      </a:r>
                      <a:r>
                        <a:rPr kumimoji="0" lang="en-US" sz="1400" b="0" i="0" u="none" strike="noStrike" cap="none" normalizeH="0" baseline="0" dirty="0" err="1" smtClean="0">
                          <a:ln>
                            <a:noFill/>
                          </a:ln>
                          <a:solidFill>
                            <a:schemeClr val="tx1"/>
                          </a:solidFill>
                          <a:effectLst/>
                          <a:latin typeface="Arial" pitchFamily="34" charset="0"/>
                          <a:ea typeface="ヒラギノ角ゴ Pro W3" pitchFamily="-109" charset="-128"/>
                          <a:cs typeface="Arial" pitchFamily="34" charset="0"/>
                        </a:rPr>
                        <a:t>Minney</a:t>
                      </a: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 &amp; </a:t>
                      </a:r>
                      <a:r>
                        <a:rPr kumimoji="0" lang="en-US" sz="1400" b="0" i="0" u="none" strike="noStrike" cap="none" normalizeH="0" baseline="0" dirty="0" err="1" smtClean="0">
                          <a:ln>
                            <a:noFill/>
                          </a:ln>
                          <a:solidFill>
                            <a:schemeClr val="tx1"/>
                          </a:solidFill>
                          <a:effectLst/>
                          <a:latin typeface="Arial" pitchFamily="34" charset="0"/>
                          <a:ea typeface="ヒラギノ角ゴ Pro W3" pitchFamily="-109" charset="-128"/>
                          <a:cs typeface="Arial" pitchFamily="34" charset="0"/>
                        </a:rPr>
                        <a:t>Corr</a:t>
                      </a: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 2:00-3:00 pm</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Hyatt, Regency Ballroom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Complying with California Conflict of Interest Laws</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Young, Minney &amp; </a:t>
                      </a:r>
                      <a:r>
                        <a:rPr kumimoji="0" lang="en-US" sz="1400" b="0" i="0" u="none" strike="noStrike" cap="none" normalizeH="0" baseline="0" dirty="0" err="1" smtClean="0">
                          <a:ln>
                            <a:noFill/>
                          </a:ln>
                          <a:solidFill>
                            <a:schemeClr val="tx1"/>
                          </a:solidFill>
                          <a:effectLst/>
                          <a:latin typeface="Arial" pitchFamily="34" charset="0"/>
                          <a:ea typeface="ヒラギノ角ゴ Pro W3" pitchFamily="-109" charset="-128"/>
                          <a:cs typeface="Arial" pitchFamily="34" charset="0"/>
                        </a:rPr>
                        <a:t>Corr</a:t>
                      </a: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3:15-4:15 pm</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Hyatt, Regency Ballroom D</a:t>
                      </a: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Conflicts of Interest Seminar (Beyond the Basics)</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err="1" smtClean="0">
                          <a:ln>
                            <a:noFill/>
                          </a:ln>
                          <a:solidFill>
                            <a:schemeClr val="tx1"/>
                          </a:solidFill>
                          <a:effectLst/>
                          <a:latin typeface="Arial" pitchFamily="34" charset="0"/>
                          <a:ea typeface="ヒラギノ角ゴ Pro W3" pitchFamily="-109" charset="-128"/>
                          <a:cs typeface="Arial" pitchFamily="34" charset="0"/>
                        </a:rPr>
                        <a:t>Procopio</a:t>
                      </a: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2:00-3:00 pm</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Hyatt, Regency Ballroom E</a:t>
                      </a: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1"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Finding, Recruiting and Retaining Outstanding Charter-School Board Members</a:t>
                      </a: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Marci Cornell-Feist, </a:t>
                      </a:r>
                      <a:r>
                        <a:rPr kumimoji="0" lang="en-US" sz="1400" b="0" i="0" u="none" strike="noStrike" cap="none" normalizeH="0" baseline="0" dirty="0" err="1" smtClean="0">
                          <a:ln>
                            <a:noFill/>
                          </a:ln>
                          <a:solidFill>
                            <a:srgbClr val="000000"/>
                          </a:solidFill>
                          <a:effectLst/>
                          <a:latin typeface="Arial" pitchFamily="34" charset="0"/>
                          <a:ea typeface="ヒラギノ角ゴ Pro W3" pitchFamily="-109" charset="-128"/>
                          <a:cs typeface="Arial" pitchFamily="34" charset="0"/>
                        </a:rPr>
                        <a:t>BoardOnTrack</a:t>
                      </a:r>
                      <a:endPar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1:30-2:45 pm</a:t>
                      </a: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Hyatt Regency Ballroom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1"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From Ratchet to Revived:  Engaging a Disengaged Board</a:t>
                      </a: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err="1" smtClean="0">
                          <a:ln>
                            <a:noFill/>
                          </a:ln>
                          <a:solidFill>
                            <a:srgbClr val="000000"/>
                          </a:solidFill>
                          <a:effectLst/>
                          <a:latin typeface="Arial" pitchFamily="34" charset="0"/>
                          <a:ea typeface="ヒラギノ角ゴ Pro W3" pitchFamily="-109" charset="-128"/>
                          <a:cs typeface="Arial" pitchFamily="34" charset="0"/>
                        </a:rPr>
                        <a:t>Makiyah</a:t>
                      </a: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 Moody, La </a:t>
                      </a:r>
                      <a:r>
                        <a:rPr kumimoji="0" lang="en-US" sz="1400" b="0" i="0" u="none" strike="noStrike" cap="none" normalizeH="0" baseline="0" dirty="0" err="1" smtClean="0">
                          <a:ln>
                            <a:noFill/>
                          </a:ln>
                          <a:solidFill>
                            <a:srgbClr val="000000"/>
                          </a:solidFill>
                          <a:effectLst/>
                          <a:latin typeface="Arial" pitchFamily="34" charset="0"/>
                          <a:ea typeface="ヒラギノ角ゴ Pro W3" pitchFamily="-109" charset="-128"/>
                          <a:cs typeface="Arial" pitchFamily="34" charset="0"/>
                        </a:rPr>
                        <a:t>Piana</a:t>
                      </a: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 Consulting </a:t>
                      </a: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11:15 am – 12:15 pm</a:t>
                      </a: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Hyatt, Regency Ballroom F</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endPar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86839">
                <a:tc vMerge="1">
                  <a:txBody>
                    <a:bodyPr/>
                    <a:lstStyle/>
                    <a:p>
                      <a:endParaRPr lang="en-US"/>
                    </a:p>
                  </a:txBody>
                  <a:tcPr/>
                </a:tc>
                <a:tc vMerge="1">
                  <a:txBody>
                    <a:bodyPr/>
                    <a:lstStyle/>
                    <a:p>
                      <a:endParaRPr lang="en-US"/>
                    </a:p>
                  </a:txBody>
                  <a:tcPr/>
                </a:tc>
                <a:tc rowSpan="2">
                  <a:txBody>
                    <a:bodyPr/>
                    <a:lstStyle/>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1"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The Secret Sauce for Building and Growing an Effective Board of Directors</a:t>
                      </a: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Peter </a:t>
                      </a:r>
                      <a:r>
                        <a:rPr kumimoji="0" lang="en-US" sz="1400" b="0" i="0" u="none" strike="noStrike" cap="none" normalizeH="0" baseline="0" dirty="0" err="1" smtClean="0">
                          <a:ln>
                            <a:noFill/>
                          </a:ln>
                          <a:solidFill>
                            <a:srgbClr val="000000"/>
                          </a:solidFill>
                          <a:effectLst/>
                          <a:latin typeface="Arial" pitchFamily="34" charset="0"/>
                          <a:ea typeface="ヒラギノ角ゴ Pro W3" pitchFamily="-109" charset="-128"/>
                          <a:cs typeface="Arial" pitchFamily="34" charset="0"/>
                        </a:rPr>
                        <a:t>Laub</a:t>
                      </a: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ea typeface="ヒラギノ角ゴ Pro W3" pitchFamily="-109" charset="-128"/>
                          <a:cs typeface="Arial" pitchFamily="34" charset="0"/>
                        </a:rPr>
                        <a:t>EdTec</a:t>
                      </a: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 Inc. &amp; Jonathan Kaufman, Third Plateau Social Impact Strategies</a:t>
                      </a: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3:00–4:15 pm</a:t>
                      </a:r>
                    </a:p>
                    <a:p>
                      <a:pPr marL="0" marR="0" lvl="0" indent="0" algn="l" defTabSz="457200" rtl="0" eaLnBrk="1" fontAlgn="base" latinLnBrk="0" hangingPunct="1">
                        <a:lnSpc>
                          <a:spcPct val="100000"/>
                        </a:lnSpc>
                        <a:spcBef>
                          <a:spcPct val="0"/>
                        </a:spcBef>
                        <a:spcAft>
                          <a:spcPct val="0"/>
                        </a:spcAft>
                        <a:buClrTx/>
                        <a:buSzTx/>
                        <a:buFont typeface="+mj-lt"/>
                        <a:buNone/>
                        <a:tabLst/>
                        <a:defRPr/>
                      </a:pPr>
                      <a:r>
                        <a:rPr kumimoji="0" lang="en-US" sz="1400" b="0" i="0" u="none" strike="noStrike" cap="none" normalizeH="0" baseline="0" dirty="0" smtClean="0">
                          <a:ln>
                            <a:noFill/>
                          </a:ln>
                          <a:solidFill>
                            <a:srgbClr val="000000"/>
                          </a:solidFill>
                          <a:effectLst/>
                          <a:latin typeface="Arial" pitchFamily="34" charset="0"/>
                          <a:ea typeface="ヒラギノ角ゴ Pro W3" pitchFamily="-109" charset="-128"/>
                          <a:cs typeface="Arial" pitchFamily="34" charset="0"/>
                        </a:rPr>
                        <a:t>Hyatt Regency Ballroom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r>
              <a:tr h="1124726">
                <a:tc gridSpan="2">
                  <a:txBody>
                    <a:body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Brown Act &amp; Public </a:t>
                      </a:r>
                      <a:r>
                        <a:rPr kumimoji="0" lang="en-US" sz="1400" b="1" i="0" u="none" strike="noStrike" cap="none" normalizeH="0" baseline="0" dirty="0" err="1" smtClean="0">
                          <a:ln>
                            <a:noFill/>
                          </a:ln>
                          <a:solidFill>
                            <a:schemeClr val="tx1"/>
                          </a:solidFill>
                          <a:effectLst/>
                          <a:latin typeface="Arial" pitchFamily="34" charset="0"/>
                          <a:ea typeface="ヒラギノ角ゴ Pro W3" pitchFamily="-109" charset="-128"/>
                          <a:cs typeface="Arial" pitchFamily="34" charset="0"/>
                        </a:rPr>
                        <a:t>Public</a:t>
                      </a:r>
                      <a:r>
                        <a:rPr kumimoji="0" lang="en-US" sz="1400" b="1"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 Records Training</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err="1" smtClean="0">
                          <a:ln>
                            <a:noFill/>
                          </a:ln>
                          <a:solidFill>
                            <a:schemeClr val="tx1"/>
                          </a:solidFill>
                          <a:effectLst/>
                          <a:latin typeface="Arial" pitchFamily="34" charset="0"/>
                          <a:ea typeface="ヒラギノ角ゴ Pro W3" pitchFamily="-109" charset="-128"/>
                          <a:cs typeface="Arial" pitchFamily="34" charset="0"/>
                        </a:rPr>
                        <a:t>Procopio</a:t>
                      </a: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 3:15-4:15 pm</a:t>
                      </a:r>
                    </a:p>
                    <a:p>
                      <a:pPr marL="0" marR="0" lvl="0" indent="0" algn="l" defTabSz="457200" rtl="0" eaLnBrk="1" fontAlgn="base" latinLnBrk="0" hangingPunct="1">
                        <a:lnSpc>
                          <a:spcPct val="100000"/>
                        </a:lnSpc>
                        <a:spcBef>
                          <a:spcPct val="0"/>
                        </a:spcBef>
                        <a:spcAft>
                          <a:spcPct val="0"/>
                        </a:spcAft>
                        <a:buClrTx/>
                        <a:buSzTx/>
                        <a:buFont typeface="+mj-lt"/>
                        <a:buNone/>
                        <a:tabLst/>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rPr>
                        <a:t>Hyatt, Regency Ballroom D</a:t>
                      </a:r>
                    </a:p>
                    <a:p>
                      <a:pPr marL="0" marR="0" lvl="0" indent="0" algn="l" defTabSz="457200" rtl="0" eaLnBrk="1" fontAlgn="base" latinLnBrk="0" hangingPunct="1">
                        <a:lnSpc>
                          <a:spcPct val="100000"/>
                        </a:lnSpc>
                        <a:spcBef>
                          <a:spcPct val="0"/>
                        </a:spcBef>
                        <a:spcAft>
                          <a:spcPct val="0"/>
                        </a:spcAft>
                        <a:buClrTx/>
                        <a:buSzTx/>
                        <a:buFont typeface="+mj-lt"/>
                        <a:buNone/>
                        <a:tabLst/>
                      </a:pP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00229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752600"/>
          </a:xfrm>
        </p:spPr>
        <p:txBody>
          <a:bodyPr>
            <a:normAutofit/>
          </a:bodyPr>
          <a:lstStyle/>
          <a:p>
            <a:r>
              <a:rPr lang="en-US" dirty="0" smtClean="0">
                <a:solidFill>
                  <a:schemeClr val="tx1"/>
                </a:solidFill>
              </a:rPr>
              <a:t>Governance Q&amp;A</a:t>
            </a:r>
            <a:br>
              <a:rPr lang="en-US" dirty="0" smtClean="0">
                <a:solidFill>
                  <a:schemeClr val="tx1"/>
                </a:solidFill>
              </a:rPr>
            </a:br>
            <a:r>
              <a:rPr lang="en-US" sz="1800" dirty="0" smtClean="0">
                <a:solidFill>
                  <a:schemeClr val="tx1"/>
                </a:solidFill>
              </a:rPr>
              <a:t>PCSGP Workshop, March 14, 2016, 10 -11 am</a:t>
            </a:r>
            <a:endParaRPr lang="en-US" dirty="0">
              <a:solidFill>
                <a:schemeClr val="tx1"/>
              </a:solidFill>
            </a:endParaRPr>
          </a:p>
        </p:txBody>
      </p:sp>
      <p:sp>
        <p:nvSpPr>
          <p:cNvPr id="3" name="Content Placeholder 2"/>
          <p:cNvSpPr>
            <a:spLocks noGrp="1"/>
          </p:cNvSpPr>
          <p:nvPr>
            <p:ph idx="1"/>
          </p:nvPr>
        </p:nvSpPr>
        <p:spPr>
          <a:xfrm>
            <a:off x="457200" y="2743200"/>
            <a:ext cx="8077200" cy="3505200"/>
          </a:xfrm>
        </p:spPr>
        <p:txBody>
          <a:bodyPr>
            <a:normAutofit lnSpcReduction="10000"/>
          </a:bodyPr>
          <a:lstStyle/>
          <a:p>
            <a:r>
              <a:rPr lang="en-US" dirty="0" smtClean="0"/>
              <a:t>What is “governance” and what rules apply to each aspect of governance?</a:t>
            </a:r>
          </a:p>
          <a:p>
            <a:r>
              <a:rPr lang="en-US" dirty="0" smtClean="0"/>
              <a:t>What are some common charter school governance questions?</a:t>
            </a:r>
          </a:p>
          <a:p>
            <a:r>
              <a:rPr lang="en-US" dirty="0" smtClean="0"/>
              <a:t>Where can you find answers online?</a:t>
            </a:r>
          </a:p>
          <a:p>
            <a:r>
              <a:rPr lang="en-US" dirty="0" smtClean="0"/>
              <a:t>Where can you find more answers tomorrow?</a:t>
            </a:r>
          </a:p>
          <a:p>
            <a:pPr marL="457200" lvl="1" indent="0">
              <a:buNone/>
            </a:pPr>
            <a:endParaRPr lang="en-US" dirty="0" smtClean="0"/>
          </a:p>
          <a:p>
            <a:pPr lvl="1">
              <a:buNone/>
            </a:pPr>
            <a:endParaRPr lang="en-US" dirty="0" smtClean="0"/>
          </a:p>
        </p:txBody>
      </p:sp>
    </p:spTree>
    <p:extLst>
      <p:ext uri="{BB962C8B-B14F-4D97-AF65-F5344CB8AC3E}">
        <p14:creationId xmlns:p14="http://schemas.microsoft.com/office/powerpoint/2010/main" val="190162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solidFill>
                  <a:schemeClr val="tx1"/>
                </a:solidFill>
              </a:rPr>
              <a:t>What is “Governance” and </a:t>
            </a:r>
            <a:br>
              <a:rPr lang="en-US" dirty="0" smtClean="0">
                <a:solidFill>
                  <a:schemeClr val="tx1"/>
                </a:solidFill>
              </a:rPr>
            </a:br>
            <a:r>
              <a:rPr lang="en-US" dirty="0">
                <a:solidFill>
                  <a:schemeClr val="tx1"/>
                </a:solidFill>
              </a:rPr>
              <a:t>w</a:t>
            </a:r>
            <a:r>
              <a:rPr lang="en-US" dirty="0" smtClean="0">
                <a:solidFill>
                  <a:schemeClr val="tx1"/>
                </a:solidFill>
              </a:rPr>
              <a:t>hat rules apply? </a:t>
            </a:r>
            <a:endParaRPr lang="en-US"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953186016"/>
              </p:ext>
            </p:extLst>
          </p:nvPr>
        </p:nvGraphicFramePr>
        <p:xfrm>
          <a:off x="304799" y="2209800"/>
          <a:ext cx="8534401" cy="4518069"/>
        </p:xfrm>
        <a:graphic>
          <a:graphicData uri="http://schemas.openxmlformats.org/drawingml/2006/table">
            <a:tbl>
              <a:tblPr/>
              <a:tblGrid>
                <a:gridCol w="2057400"/>
                <a:gridCol w="2209800"/>
                <a:gridCol w="2133600"/>
                <a:gridCol w="2133601"/>
              </a:tblGrid>
              <a:tr h="8921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Open Meetings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Conflicts of Interest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Board </a:t>
                      </a:r>
                      <a:b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b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Composition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Conducting Board Business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r>
              <a:tr h="3603669">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Charter Petition</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Brown Act</a:t>
                      </a: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Gov. Code §54950 </a:t>
                      </a:r>
                      <a:r>
                        <a:rPr kumimoji="0" lang="en-US" sz="1200" b="0" i="1" u="none" strike="noStrike" cap="none" normalizeH="0" baseline="0" dirty="0" smtClean="0">
                          <a:ln>
                            <a:noFill/>
                          </a:ln>
                          <a:solidFill>
                            <a:schemeClr val="tx1"/>
                          </a:solidFill>
                          <a:effectLst/>
                          <a:latin typeface="Arial" pitchFamily="34" charset="0"/>
                          <a:ea typeface="ヒラギノ角ゴ Pro W3" pitchFamily="-109" charset="-128"/>
                        </a:rPr>
                        <a:t>et seq.</a:t>
                      </a: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Charter Petition</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endPar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Corporate Documents  </a:t>
                      </a:r>
                    </a:p>
                    <a:p>
                      <a:pPr marL="342900" marR="0" lvl="0" indent="-342900" algn="l" defTabSz="457200" rtl="0" eaLnBrk="1" fontAlgn="base" latinLnBrk="0" hangingPunct="1">
                        <a:lnSpc>
                          <a:spcPct val="100000"/>
                        </a:lnSpc>
                        <a:spcBef>
                          <a:spcPct val="0"/>
                        </a:spcBef>
                        <a:spcAft>
                          <a:spcPct val="0"/>
                        </a:spcAft>
                        <a:buClr>
                          <a:srgbClr val="660066"/>
                        </a:buClr>
                        <a:buSzTx/>
                        <a:buFont typeface="Arial"/>
                        <a:buChar char="•"/>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Articles, Bylaws, Board Resolutions, Policies</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endPar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3"/>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IRS Requirements</a:t>
                      </a:r>
                    </a:p>
                    <a:p>
                      <a:pPr marL="342900" marR="0" lvl="0" indent="-342900" algn="l" defTabSz="457200" rtl="0" eaLnBrk="1" fontAlgn="base" latinLnBrk="0" hangingPunct="1">
                        <a:lnSpc>
                          <a:spcPct val="100000"/>
                        </a:lnSpc>
                        <a:spcBef>
                          <a:spcPct val="0"/>
                        </a:spcBef>
                        <a:spcAft>
                          <a:spcPct val="0"/>
                        </a:spcAft>
                        <a:buClrTx/>
                        <a:buSzTx/>
                        <a:buFont typeface="+mj-lt"/>
                        <a:buNone/>
                        <a:tabLst/>
                        <a:defRPr/>
                      </a:pPr>
                      <a:endPar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4"/>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Corporate Laws</a:t>
                      </a: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              </a:t>
                      </a: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Corp. Code 5231,5233; Non-Profit Integrity Act</a:t>
                      </a:r>
                    </a:p>
                    <a:p>
                      <a:pPr marL="342900" marR="0" lvl="0" indent="-342900" algn="l" defTabSz="457200" rtl="0" eaLnBrk="1" fontAlgn="base" latinLnBrk="0" hangingPunct="1">
                        <a:lnSpc>
                          <a:spcPct val="100000"/>
                        </a:lnSpc>
                        <a:spcBef>
                          <a:spcPct val="0"/>
                        </a:spcBef>
                        <a:spcAft>
                          <a:spcPct val="0"/>
                        </a:spcAft>
                        <a:buClrTx/>
                        <a:buSzTx/>
                        <a:buFont typeface="Arial"/>
                        <a:buNone/>
                        <a:tabLst/>
                        <a:defRPr/>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5"/>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Political Reform Act</a:t>
                      </a: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Gov. Code 81000 </a:t>
                      </a:r>
                      <a:r>
                        <a:rPr kumimoji="0" lang="en-US" sz="1200" b="0" i="1" u="none" strike="noStrike" cap="none" normalizeH="0" baseline="0" dirty="0" smtClean="0">
                          <a:ln>
                            <a:noFill/>
                          </a:ln>
                          <a:solidFill>
                            <a:schemeClr val="tx1"/>
                          </a:solidFill>
                          <a:effectLst/>
                          <a:latin typeface="Arial" pitchFamily="34" charset="0"/>
                          <a:ea typeface="ヒラギノ角ゴ Pro W3" pitchFamily="-109" charset="-128"/>
                        </a:rPr>
                        <a:t>et eq.</a:t>
                      </a:r>
                    </a:p>
                    <a:p>
                      <a:pPr marL="342900" marR="0" lvl="0" indent="-342900" algn="l" defTabSz="457200" rtl="0" eaLnBrk="1" fontAlgn="base" latinLnBrk="0" hangingPunct="1">
                        <a:lnSpc>
                          <a:spcPct val="100000"/>
                        </a:lnSpc>
                        <a:spcBef>
                          <a:spcPct val="0"/>
                        </a:spcBef>
                        <a:spcAft>
                          <a:spcPct val="0"/>
                        </a:spcAft>
                        <a:buClrTx/>
                        <a:buSzTx/>
                        <a:buFont typeface="Arial"/>
                        <a:buNone/>
                        <a:tabLst/>
                        <a:defRPr/>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5"/>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Gov. Code § 1090</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5"/>
                        <a:tabLst/>
                        <a:defRPr/>
                      </a:pPr>
                      <a:endPar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5"/>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Federal Grants</a:t>
                      </a: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Charter Petition</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endPar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Corporate Documents     </a:t>
                      </a: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Articles, Bylaws, Board Resolutions, Policies</a:t>
                      </a:r>
                    </a:p>
                    <a:p>
                      <a:pPr marL="342900" marR="0" lvl="0" indent="-342900" algn="l" defTabSz="457200" rtl="0" eaLnBrk="1" fontAlgn="base" latinLnBrk="0" hangingPunct="1">
                        <a:lnSpc>
                          <a:spcPct val="100000"/>
                        </a:lnSpc>
                        <a:spcBef>
                          <a:spcPct val="0"/>
                        </a:spcBef>
                        <a:spcAft>
                          <a:spcPct val="0"/>
                        </a:spcAft>
                        <a:buClrTx/>
                        <a:buSzTx/>
                        <a:buFont typeface="Arial"/>
                        <a:buNone/>
                        <a:tabLst/>
                        <a:defRPr/>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3"/>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Corporate Laws </a:t>
                      </a: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Gov. Code § 5227</a:t>
                      </a:r>
                    </a:p>
                    <a:p>
                      <a:pPr marL="342900" marR="0" lvl="0" indent="-342900" algn="l" defTabSz="457200" rtl="0" eaLnBrk="1" fontAlgn="base" latinLnBrk="0" hangingPunct="1">
                        <a:lnSpc>
                          <a:spcPct val="100000"/>
                        </a:lnSpc>
                        <a:spcBef>
                          <a:spcPct val="0"/>
                        </a:spcBef>
                        <a:spcAft>
                          <a:spcPct val="0"/>
                        </a:spcAft>
                        <a:buClrTx/>
                        <a:buSzTx/>
                        <a:buFont typeface="Arial"/>
                        <a:buNone/>
                        <a:tabLst/>
                        <a:defRPr/>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4"/>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Political Reform Act</a:t>
                      </a: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Gov. Code § 81000 </a:t>
                      </a:r>
                      <a:r>
                        <a:rPr kumimoji="0" lang="en-US" sz="1200" b="0" i="1" u="none" strike="noStrike" cap="none" normalizeH="0" baseline="0" dirty="0" smtClean="0">
                          <a:ln>
                            <a:noFill/>
                          </a:ln>
                          <a:solidFill>
                            <a:schemeClr val="tx1"/>
                          </a:solidFill>
                          <a:effectLst/>
                          <a:latin typeface="Arial" pitchFamily="34" charset="0"/>
                          <a:ea typeface="ヒラギノ角ゴ Pro W3" pitchFamily="-109" charset="-128"/>
                        </a:rPr>
                        <a:t>et seq.</a:t>
                      </a:r>
                    </a:p>
                    <a:p>
                      <a:pPr marL="342900" marR="0" lvl="0" indent="-342900" algn="l" defTabSz="457200" rtl="0" eaLnBrk="1" fontAlgn="base" latinLnBrk="0" hangingPunct="1">
                        <a:lnSpc>
                          <a:spcPct val="100000"/>
                        </a:lnSpc>
                        <a:spcBef>
                          <a:spcPct val="0"/>
                        </a:spcBef>
                        <a:spcAft>
                          <a:spcPct val="0"/>
                        </a:spcAft>
                        <a:buClrTx/>
                        <a:buSzTx/>
                        <a:buFont typeface="Arial"/>
                        <a:buNone/>
                        <a:tabLst/>
                        <a:defRPr/>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None/>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5.   </a:t>
                      </a: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Gov. Code § 1090</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Charter Petition</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endPar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Corporate Documents</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Articles, Bylaws, Board Resolutions, Policies</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3"/>
                        <a:tabLst/>
                        <a:defRPr/>
                      </a:pPr>
                      <a:endPar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3"/>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Brown Act</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rPr>
                        <a:t>Gov. Code §54950 </a:t>
                      </a:r>
                      <a:r>
                        <a:rPr kumimoji="0" lang="en-US" sz="1200" b="0" i="1" u="none" strike="noStrike" cap="none" normalizeH="0" baseline="0" dirty="0" smtClean="0">
                          <a:ln>
                            <a:noFill/>
                          </a:ln>
                          <a:solidFill>
                            <a:schemeClr val="tx1"/>
                          </a:solidFill>
                          <a:effectLst/>
                          <a:latin typeface="Arial" pitchFamily="34" charset="0"/>
                          <a:ea typeface="ヒラギノ角ゴ Pro W3" pitchFamily="-109" charset="-128"/>
                        </a:rPr>
                        <a:t>et </a:t>
                      </a:r>
                      <a:r>
                        <a:rPr kumimoji="0" lang="en-US" sz="1200" b="0" i="1" u="none" strike="noStrike" cap="none" normalizeH="0" baseline="0" dirty="0" err="1" smtClean="0">
                          <a:ln>
                            <a:noFill/>
                          </a:ln>
                          <a:solidFill>
                            <a:schemeClr val="tx1"/>
                          </a:solidFill>
                          <a:effectLst/>
                          <a:latin typeface="Arial" pitchFamily="34" charset="0"/>
                          <a:ea typeface="ヒラギノ角ゴ Pro W3" pitchFamily="-109" charset="-128"/>
                        </a:rPr>
                        <a:t>seq</a:t>
                      </a: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   </a:t>
                      </a:r>
                    </a:p>
                    <a:p>
                      <a:pPr marL="342900" marR="0" lvl="0" indent="-342900" algn="l" defTabSz="457200" rtl="0" eaLnBrk="1" fontAlgn="base" latinLnBrk="0" hangingPunct="1">
                        <a:lnSpc>
                          <a:spcPct val="100000"/>
                        </a:lnSpc>
                        <a:spcBef>
                          <a:spcPct val="0"/>
                        </a:spcBef>
                        <a:spcAft>
                          <a:spcPct val="0"/>
                        </a:spcAft>
                        <a:buClrTx/>
                        <a:buSzTx/>
                        <a:buFont typeface="+mj-lt"/>
                        <a:buNone/>
                        <a:tabLst/>
                        <a:defRPr/>
                      </a:pPr>
                      <a:endPar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None/>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4.	AB 1344</a:t>
                      </a:r>
                    </a:p>
                    <a:p>
                      <a:pPr marL="342900" marR="0" lvl="0" indent="-342900" algn="l" defTabSz="457200" rtl="0" eaLnBrk="1" fontAlgn="base" latinLnBrk="0" hangingPunct="1">
                        <a:lnSpc>
                          <a:spcPct val="100000"/>
                        </a:lnSpc>
                        <a:spcBef>
                          <a:spcPct val="0"/>
                        </a:spcBef>
                        <a:spcAft>
                          <a:spcPct val="0"/>
                        </a:spcAft>
                        <a:buClrTx/>
                        <a:buSzTx/>
                        <a:buFont typeface="+mj-lt"/>
                        <a:buNone/>
                        <a:tabLst/>
                        <a:defRPr/>
                      </a:pPr>
                      <a:endPar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None/>
                        <a:tabLst/>
                        <a:defRPr/>
                      </a:pPr>
                      <a:r>
                        <a:rPr kumimoji="0" lang="en-US" sz="1200" b="1" i="0" u="none" strike="noStrike" cap="none" normalizeH="0" baseline="0" dirty="0" smtClean="0">
                          <a:ln>
                            <a:noFill/>
                          </a:ln>
                          <a:solidFill>
                            <a:schemeClr val="tx1"/>
                          </a:solidFill>
                          <a:effectLst/>
                          <a:latin typeface="Arial" pitchFamily="34" charset="0"/>
                          <a:ea typeface="ヒラギノ角ゴ Pro W3" pitchFamily="-109" charset="-128"/>
                        </a:rPr>
                        <a:t>5.	Roberts Rules of Order     </a:t>
                      </a: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Arial"/>
                        <a:buNone/>
                        <a:tabLst/>
                        <a:defRPr/>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defRPr/>
                      </a:pPr>
                      <a:endParaRPr kumimoji="0" lang="en-US" sz="12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404261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solidFill>
                  <a:schemeClr val="tx1"/>
                </a:solidFill>
              </a:rPr>
              <a:t>What rules apply to </a:t>
            </a:r>
            <a:br>
              <a:rPr lang="en-US" dirty="0" smtClean="0">
                <a:solidFill>
                  <a:schemeClr val="tx1"/>
                </a:solidFill>
              </a:rPr>
            </a:br>
            <a:r>
              <a:rPr lang="en-US" u="sng" dirty="0" smtClean="0">
                <a:solidFill>
                  <a:schemeClr val="tx1"/>
                </a:solidFill>
              </a:rPr>
              <a:t>open meetings</a:t>
            </a:r>
            <a:r>
              <a:rPr lang="en-US" dirty="0" smtClean="0">
                <a:solidFill>
                  <a:schemeClr val="tx1"/>
                </a:solidFill>
              </a:rPr>
              <a:t>? </a:t>
            </a:r>
            <a:endParaRPr lang="en-US"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320306755"/>
              </p:ext>
            </p:extLst>
          </p:nvPr>
        </p:nvGraphicFramePr>
        <p:xfrm>
          <a:off x="304798" y="2209800"/>
          <a:ext cx="8382001" cy="3603669"/>
        </p:xfrm>
        <a:graphic>
          <a:graphicData uri="http://schemas.openxmlformats.org/drawingml/2006/table">
            <a:tbl>
              <a:tblPr/>
              <a:tblGrid>
                <a:gridCol w="8382001"/>
              </a:tblGrid>
              <a:tr h="3603669">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cs typeface="Arial" panose="020B0604020202020204" pitchFamily="34" charset="0"/>
                        </a:rPr>
                        <a:t>Charter Petition:  </a:t>
                      </a:r>
                      <a:r>
                        <a:rPr kumimoji="0" lang="en-US" sz="2000" b="0" i="0" u="none" strike="noStrike" cap="none" normalizeH="0" baseline="0" dirty="0" smtClean="0">
                          <a:ln>
                            <a:noFill/>
                          </a:ln>
                          <a:solidFill>
                            <a:srgbClr val="000000"/>
                          </a:solidFill>
                          <a:effectLst/>
                          <a:latin typeface="Arial" pitchFamily="34" charset="0"/>
                          <a:ea typeface="ヒラギノ角ゴ Pro W3" pitchFamily="-109" charset="-128"/>
                          <a:cs typeface="Arial" panose="020B0604020202020204" pitchFamily="34" charset="0"/>
                        </a:rPr>
                        <a:t>Check your charter to confirm whether or not you are required to comply with the Brown Act.</a:t>
                      </a:r>
                      <a:endPar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cs typeface="Arial" panose="020B0604020202020204" pitchFamily="34" charset="0"/>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solidFill>
                          <a:srgbClr val="000000"/>
                        </a:solidFill>
                        <a:effectLst/>
                        <a:latin typeface="Arial" pitchFamily="34" charset="0"/>
                        <a:ea typeface="ヒラギノ角ゴ Pro W3" pitchFamily="-109" charset="-128"/>
                        <a:cs typeface="Arial" panose="020B0604020202020204" pitchFamily="34" charset="0"/>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cs typeface="Arial" panose="020B0604020202020204" pitchFamily="34" charset="0"/>
                        </a:rPr>
                        <a:t>Brown Act:  </a:t>
                      </a:r>
                      <a:r>
                        <a:rPr kumimoji="0" lang="en-US" sz="2000" b="0" i="0" u="none" strike="noStrike" cap="none" normalizeH="0" baseline="0" dirty="0" smtClean="0">
                          <a:ln>
                            <a:noFill/>
                          </a:ln>
                          <a:solidFill>
                            <a:schemeClr val="tx1"/>
                          </a:solidFill>
                          <a:effectLst/>
                          <a:latin typeface="Arial" pitchFamily="34" charset="0"/>
                          <a:ea typeface="ヒラギノ角ゴ Pro W3" pitchFamily="-109" charset="-128"/>
                          <a:cs typeface="Arial" panose="020B0604020202020204" pitchFamily="34" charset="0"/>
                        </a:rPr>
                        <a:t>(Gov. Code §54950 </a:t>
                      </a:r>
                      <a:r>
                        <a:rPr kumimoji="0" lang="en-US" sz="2000" b="0" i="1" u="none" strike="noStrike" cap="none" normalizeH="0" baseline="0" dirty="0" smtClean="0">
                          <a:ln>
                            <a:noFill/>
                          </a:ln>
                          <a:solidFill>
                            <a:schemeClr val="tx1"/>
                          </a:solidFill>
                          <a:effectLst/>
                          <a:latin typeface="Arial" pitchFamily="34" charset="0"/>
                          <a:ea typeface="ヒラギノ角ゴ Pro W3" pitchFamily="-109" charset="-128"/>
                          <a:cs typeface="Arial" panose="020B0604020202020204" pitchFamily="34" charset="0"/>
                        </a:rPr>
                        <a:t>et seq.)</a:t>
                      </a:r>
                      <a:r>
                        <a:rPr kumimoji="0" lang="en-US" sz="2000" b="0" i="0" u="none" strike="noStrike" cap="none" normalizeH="0" baseline="0" dirty="0" smtClean="0">
                          <a:ln>
                            <a:noFill/>
                          </a:ln>
                          <a:solidFill>
                            <a:schemeClr val="tx1"/>
                          </a:solidFill>
                          <a:effectLst/>
                          <a:latin typeface="Arial" pitchFamily="34" charset="0"/>
                          <a:ea typeface="ヒラギノ角ゴ Pro W3" pitchFamily="-109" charset="-128"/>
                          <a:cs typeface="Arial" panose="020B0604020202020204" pitchFamily="34" charset="0"/>
                        </a:rPr>
                        <a:t>  P</a:t>
                      </a:r>
                      <a:r>
                        <a:rPr lang="en-US" sz="2000" b="0" i="0" kern="1200" dirty="0" smtClean="0">
                          <a:solidFill>
                            <a:schemeClr val="tx1"/>
                          </a:solidFill>
                          <a:effectLst/>
                          <a:latin typeface="Arial" panose="020B0604020202020204" pitchFamily="34" charset="0"/>
                          <a:ea typeface="+mn-ea"/>
                          <a:cs typeface="Arial" panose="020B0604020202020204" pitchFamily="34" charset="0"/>
                        </a:rPr>
                        <a:t>ublic agencies in this state “exist to aid in the conduct of the people's business. It is the intent of the law that their actions be taken openly and that their deliberations be conducted openly.”  </a:t>
                      </a:r>
                    </a:p>
                    <a:p>
                      <a:pPr marL="339725" marR="0" lvl="0" indent="0" algn="l" defTabSz="457200" rtl="0" eaLnBrk="1" fontAlgn="base" latinLnBrk="0" hangingPunct="1">
                        <a:lnSpc>
                          <a:spcPct val="100000"/>
                        </a:lnSpc>
                        <a:spcBef>
                          <a:spcPct val="0"/>
                        </a:spcBef>
                        <a:spcAft>
                          <a:spcPct val="0"/>
                        </a:spcAft>
                        <a:buClrTx/>
                        <a:buSzTx/>
                        <a:buFont typeface="+mj-lt"/>
                        <a:buNone/>
                        <a:tabLst/>
                        <a:defRPr/>
                      </a:pPr>
                      <a:r>
                        <a:rPr lang="en-US" sz="2000" b="0" i="0" dirty="0" smtClean="0">
                          <a:solidFill>
                            <a:srgbClr val="000000"/>
                          </a:solidFill>
                          <a:effectLst/>
                          <a:latin typeface="Arial" panose="020B0604020202020204" pitchFamily="34" charset="0"/>
                          <a:cs typeface="Arial" panose="020B0604020202020204" pitchFamily="34" charset="0"/>
                        </a:rPr>
                        <a:t>If a majority of the Board "meets," specific notice and agenda requirements are triggered.</a:t>
                      </a:r>
                      <a:endParaRPr kumimoji="0" lang="en-US" sz="2000" b="0" i="0" u="none" strike="noStrike" cap="none" normalizeH="0" baseline="0" dirty="0" smtClean="0">
                        <a:ln>
                          <a:noFill/>
                        </a:ln>
                        <a:solidFill>
                          <a:srgbClr val="000000"/>
                        </a:solidFill>
                        <a:effectLst/>
                        <a:latin typeface="Arial" pitchFamily="34" charset="0"/>
                        <a:ea typeface="ヒラギノ角ゴ Pro W3" pitchFamily="-109"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14006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solidFill>
                  <a:schemeClr val="tx1"/>
                </a:solidFill>
              </a:rPr>
              <a:t>What rules apply to </a:t>
            </a:r>
            <a:br>
              <a:rPr lang="en-US" dirty="0" smtClean="0">
                <a:solidFill>
                  <a:schemeClr val="tx1"/>
                </a:solidFill>
              </a:rPr>
            </a:br>
            <a:r>
              <a:rPr lang="en-US" u="sng" dirty="0" smtClean="0">
                <a:solidFill>
                  <a:schemeClr val="tx1"/>
                </a:solidFill>
              </a:rPr>
              <a:t>conflicts of interest</a:t>
            </a:r>
            <a:r>
              <a:rPr lang="en-US" dirty="0" smtClean="0">
                <a:solidFill>
                  <a:schemeClr val="tx1"/>
                </a:solidFill>
              </a:rPr>
              <a:t>? </a:t>
            </a:r>
            <a:endParaRPr lang="en-US"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396590871"/>
              </p:ext>
            </p:extLst>
          </p:nvPr>
        </p:nvGraphicFramePr>
        <p:xfrm>
          <a:off x="304798" y="2209800"/>
          <a:ext cx="8077201" cy="3603669"/>
        </p:xfrm>
        <a:graphic>
          <a:graphicData uri="http://schemas.openxmlformats.org/drawingml/2006/table">
            <a:tbl>
              <a:tblPr/>
              <a:tblGrid>
                <a:gridCol w="8077201"/>
              </a:tblGrid>
              <a:tr h="3603669">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endPar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rPr>
                        <a:t>Charter Petition:  </a:t>
                      </a:r>
                      <a:r>
                        <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rPr>
                        <a:t>Check to confirm whether you agreed to comply with the Political Reform Act and Gov. Code 1090.</a:t>
                      </a:r>
                      <a:endPar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rPr>
                        <a:t>Corporate Documents: </a:t>
                      </a:r>
                      <a:r>
                        <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rPr>
                        <a:t>Articles, bylaws, board resolutions, and  policies sometimes set forth additional requirements.</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3"/>
                        <a:tabLst/>
                        <a:defRPr/>
                      </a:pPr>
                      <a:r>
                        <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rPr>
                        <a:t>IRS Requirements: </a:t>
                      </a:r>
                      <a:r>
                        <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rPr>
                        <a:t>Adopt a Conflict of Interest Policy; Board members and high-level employees must refrain from transactions that serve their personal financial interests to preserve tax exemption.</a:t>
                      </a:r>
                      <a:endPar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4"/>
                        <a:tabLst/>
                        <a:defRPr/>
                      </a:pPr>
                      <a:r>
                        <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rPr>
                        <a:t>Corporate Laws</a:t>
                      </a:r>
                      <a:r>
                        <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rPr>
                        <a:t>:  State law prohibits self-dealing unless certain requirements are met. </a:t>
                      </a:r>
                      <a:r>
                        <a:rPr kumimoji="0" lang="en-US" sz="1800" b="0" i="0" u="none" strike="noStrike" cap="none" normalizeH="0" baseline="0" dirty="0" smtClean="0">
                          <a:ln>
                            <a:noFill/>
                          </a:ln>
                          <a:solidFill>
                            <a:schemeClr val="tx1"/>
                          </a:solidFill>
                          <a:effectLst/>
                          <a:latin typeface="Arial" pitchFamily="34" charset="0"/>
                          <a:ea typeface="ヒラギノ角ゴ Pro W3" pitchFamily="-109" charset="-128"/>
                        </a:rPr>
                        <a:t>(Corp. Code 5231,5233)  The Non-Profit Integrity Act</a:t>
                      </a:r>
                      <a:endPar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3194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solidFill>
                  <a:schemeClr val="tx1"/>
                </a:solidFill>
              </a:rPr>
              <a:t>What rules apply to </a:t>
            </a:r>
            <a:br>
              <a:rPr lang="en-US" dirty="0" smtClean="0">
                <a:solidFill>
                  <a:schemeClr val="tx1"/>
                </a:solidFill>
              </a:rPr>
            </a:br>
            <a:r>
              <a:rPr lang="en-US" u="sng" dirty="0" smtClean="0">
                <a:solidFill>
                  <a:schemeClr val="tx1"/>
                </a:solidFill>
              </a:rPr>
              <a:t>conflicts of interest </a:t>
            </a:r>
            <a:r>
              <a:rPr lang="en-US" dirty="0" smtClean="0">
                <a:solidFill>
                  <a:schemeClr val="tx1"/>
                </a:solidFill>
              </a:rPr>
              <a:t>(cont.)? </a:t>
            </a:r>
            <a:endParaRPr lang="en-US"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059751949"/>
              </p:ext>
            </p:extLst>
          </p:nvPr>
        </p:nvGraphicFramePr>
        <p:xfrm>
          <a:off x="304798" y="2209800"/>
          <a:ext cx="8077201" cy="3603669"/>
        </p:xfrm>
        <a:graphic>
          <a:graphicData uri="http://schemas.openxmlformats.org/drawingml/2006/table">
            <a:tbl>
              <a:tblPr/>
              <a:tblGrid>
                <a:gridCol w="8077201"/>
              </a:tblGrid>
              <a:tr h="3603669">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5"/>
                        <a:tabLst/>
                        <a:defRPr/>
                      </a:pPr>
                      <a:endPar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5"/>
                        <a:tabLst/>
                        <a:defRPr/>
                      </a:pPr>
                      <a:r>
                        <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rPr>
                        <a:t>Political Reform Act</a:t>
                      </a:r>
                      <a:r>
                        <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cs typeface="Arial" panose="020B0604020202020204" pitchFamily="34" charset="0"/>
                        </a:rPr>
                        <a:t>:  P</a:t>
                      </a:r>
                      <a:r>
                        <a:rPr lang="en-US" sz="1800" b="0" i="0" kern="1200" dirty="0" smtClean="0">
                          <a:solidFill>
                            <a:schemeClr val="tx1"/>
                          </a:solidFill>
                          <a:effectLst/>
                          <a:latin typeface="Arial" panose="020B0604020202020204" pitchFamily="34" charset="0"/>
                          <a:ea typeface="+mn-ea"/>
                          <a:cs typeface="Arial" panose="020B0604020202020204" pitchFamily="34" charset="0"/>
                        </a:rPr>
                        <a:t>rohibits public officials and employees from making, participating in making, or otherwise using their official positions to influence, governmental decisions in which they have a financial interest. </a:t>
                      </a:r>
                      <a:r>
                        <a:rPr kumimoji="0" lang="en-US" sz="1800" b="0" i="0" u="none" strike="noStrike" kern="1200" cap="none" normalizeH="0" baseline="0" dirty="0" smtClean="0">
                          <a:ln>
                            <a:noFill/>
                          </a:ln>
                          <a:solidFill>
                            <a:srgbClr val="000000"/>
                          </a:solidFill>
                          <a:effectLst/>
                          <a:latin typeface="Arial" pitchFamily="34" charset="0"/>
                          <a:ea typeface="ヒラギノ角ゴ Pro W3" pitchFamily="-109" charset="-128"/>
                          <a:cs typeface="Arial" panose="020B0604020202020204" pitchFamily="34" charset="0"/>
                        </a:rPr>
                        <a:t>(</a:t>
                      </a:r>
                      <a:r>
                        <a:rPr kumimoji="0" lang="en-US" sz="1800" b="0" i="0" u="none" strike="noStrike" cap="none" normalizeH="0" baseline="0" dirty="0" smtClean="0">
                          <a:ln>
                            <a:noFill/>
                          </a:ln>
                          <a:solidFill>
                            <a:schemeClr val="tx1"/>
                          </a:solidFill>
                          <a:effectLst/>
                          <a:latin typeface="Arial" pitchFamily="34" charset="0"/>
                          <a:ea typeface="ヒラギノ角ゴ Pro W3" pitchFamily="-109" charset="-128"/>
                          <a:cs typeface="Arial" panose="020B0604020202020204" pitchFamily="34" charset="0"/>
                        </a:rPr>
                        <a:t>Gov. Code 81000 </a:t>
                      </a:r>
                      <a:r>
                        <a:rPr kumimoji="0" lang="en-US" sz="1800" b="0" i="1" u="none" strike="noStrike" cap="none" normalizeH="0" baseline="0" dirty="0" smtClean="0">
                          <a:ln>
                            <a:noFill/>
                          </a:ln>
                          <a:solidFill>
                            <a:schemeClr val="tx1"/>
                          </a:solidFill>
                          <a:effectLst/>
                          <a:latin typeface="Arial" pitchFamily="34" charset="0"/>
                          <a:ea typeface="ヒラギノ角ゴ Pro W3" pitchFamily="-109" charset="-128"/>
                          <a:cs typeface="Arial" panose="020B0604020202020204" pitchFamily="34" charset="0"/>
                        </a:rPr>
                        <a:t>et eq.)</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5"/>
                        <a:tabLst/>
                        <a:defRPr/>
                      </a:pPr>
                      <a:r>
                        <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rPr>
                        <a:t>Gov. Code § 1090:   </a:t>
                      </a:r>
                      <a:r>
                        <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rPr>
                        <a:t>Prohibits specified public officials from participating in any decision regarding a public contract in which they have a financial interest.  If an official has a “Non Interest” (as defined in</a:t>
                      </a:r>
                      <a:r>
                        <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rPr>
                        <a:t>§</a:t>
                      </a:r>
                      <a:r>
                        <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rPr>
                        <a:t>1091.5), participation is allowed.  If an official has a “Remote interest” (as defined in</a:t>
                      </a:r>
                      <a:r>
                        <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rPr>
                        <a:t>§</a:t>
                      </a:r>
                      <a:r>
                        <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rPr>
                        <a:t>1091), the official must disclose and disqualify from decision making. </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5"/>
                        <a:tabLst/>
                        <a:defRPr/>
                      </a:pPr>
                      <a:r>
                        <a:rPr kumimoji="0" lang="en-US" sz="1800" b="1" i="0" u="none" strike="noStrike" cap="none" normalizeH="0" baseline="0" dirty="0" smtClean="0">
                          <a:ln>
                            <a:noFill/>
                          </a:ln>
                          <a:solidFill>
                            <a:srgbClr val="000000"/>
                          </a:solidFill>
                          <a:effectLst/>
                          <a:latin typeface="Arial" pitchFamily="34" charset="0"/>
                          <a:ea typeface="ヒラギノ角ゴ Pro W3" pitchFamily="-109" charset="-128"/>
                        </a:rPr>
                        <a:t>Federal Procurement Rules: </a:t>
                      </a:r>
                      <a:r>
                        <a:rPr kumimoji="0" lang="en-US" sz="1800" b="0" i="0" u="none" strike="noStrike" cap="none" normalizeH="0" baseline="0" dirty="0" smtClean="0">
                          <a:ln>
                            <a:noFill/>
                          </a:ln>
                          <a:solidFill>
                            <a:srgbClr val="000000"/>
                          </a:solidFill>
                          <a:effectLst/>
                          <a:latin typeface="Arial" pitchFamily="34" charset="0"/>
                          <a:ea typeface="ヒラギノ角ゴ Pro W3" pitchFamily="-109" charset="-128"/>
                        </a:rPr>
                        <a:t>e.g., 7 CFR sec. 3019.42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21442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solidFill>
                  <a:schemeClr val="tx1"/>
                </a:solidFill>
              </a:rPr>
              <a:t>What rules apply to</a:t>
            </a:r>
            <a:br>
              <a:rPr lang="en-US" dirty="0" smtClean="0">
                <a:solidFill>
                  <a:schemeClr val="tx1"/>
                </a:solidFill>
              </a:rPr>
            </a:br>
            <a:r>
              <a:rPr lang="en-US" dirty="0" smtClean="0">
                <a:solidFill>
                  <a:schemeClr val="tx1"/>
                </a:solidFill>
              </a:rPr>
              <a:t> </a:t>
            </a:r>
            <a:r>
              <a:rPr lang="en-US" u="sng" dirty="0">
                <a:solidFill>
                  <a:schemeClr val="tx1"/>
                </a:solidFill>
              </a:rPr>
              <a:t>B</a:t>
            </a:r>
            <a:r>
              <a:rPr lang="en-US" u="sng" dirty="0" smtClean="0">
                <a:solidFill>
                  <a:schemeClr val="tx1"/>
                </a:solidFill>
              </a:rPr>
              <a:t>oard </a:t>
            </a:r>
            <a:r>
              <a:rPr lang="en-US" u="sng" dirty="0">
                <a:solidFill>
                  <a:schemeClr val="tx1"/>
                </a:solidFill>
              </a:rPr>
              <a:t>C</a:t>
            </a:r>
            <a:r>
              <a:rPr lang="en-US" u="sng" dirty="0" smtClean="0">
                <a:solidFill>
                  <a:schemeClr val="tx1"/>
                </a:solidFill>
              </a:rPr>
              <a:t>omposition</a:t>
            </a:r>
            <a:r>
              <a:rPr lang="en-US" dirty="0" smtClean="0">
                <a:solidFill>
                  <a:schemeClr val="tx1"/>
                </a:solidFill>
              </a:rPr>
              <a:t>? </a:t>
            </a:r>
            <a:endParaRPr lang="en-US"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044855514"/>
              </p:ext>
            </p:extLst>
          </p:nvPr>
        </p:nvGraphicFramePr>
        <p:xfrm>
          <a:off x="304798" y="2209800"/>
          <a:ext cx="7924801" cy="4541520"/>
        </p:xfrm>
        <a:graphic>
          <a:graphicData uri="http://schemas.openxmlformats.org/drawingml/2006/table">
            <a:tbl>
              <a:tblPr/>
              <a:tblGrid>
                <a:gridCol w="7924801"/>
              </a:tblGrid>
              <a:tr h="3603669">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rPr>
                        <a:t>Charter Petition:  </a:t>
                      </a:r>
                      <a:r>
                        <a:rPr kumimoji="0" lang="en-US" sz="2000" b="0" i="0" u="none" strike="noStrike" cap="none" normalizeH="0" baseline="0" dirty="0" smtClean="0">
                          <a:ln>
                            <a:noFill/>
                          </a:ln>
                          <a:solidFill>
                            <a:srgbClr val="000000"/>
                          </a:solidFill>
                          <a:effectLst/>
                          <a:latin typeface="Arial" pitchFamily="34" charset="0"/>
                          <a:ea typeface="ヒラギノ角ゴ Pro W3" pitchFamily="-109" charset="-128"/>
                        </a:rPr>
                        <a:t>Check your petition to determine whether you agreed to any particular category to be represented on board.</a:t>
                      </a:r>
                      <a:endPar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endPar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rPr>
                        <a:t>Corporate Documents:  </a:t>
                      </a:r>
                      <a:r>
                        <a:rPr kumimoji="0" lang="en-US" sz="2000" b="0" i="0" u="none" strike="noStrike" cap="none" normalizeH="0" baseline="0" dirty="0" smtClean="0">
                          <a:ln>
                            <a:noFill/>
                          </a:ln>
                          <a:solidFill>
                            <a:srgbClr val="000000"/>
                          </a:solidFill>
                          <a:effectLst/>
                          <a:latin typeface="Arial" pitchFamily="34" charset="0"/>
                          <a:ea typeface="ヒラギノ角ゴ Pro W3" pitchFamily="-109" charset="-128"/>
                        </a:rPr>
                        <a:t>Check your </a:t>
                      </a:r>
                      <a:r>
                        <a:rPr kumimoji="0" lang="en-US" sz="2000" b="0" i="0" u="none" strike="noStrike" cap="none" normalizeH="0" baseline="0" dirty="0" smtClean="0">
                          <a:ln>
                            <a:noFill/>
                          </a:ln>
                          <a:solidFill>
                            <a:schemeClr val="tx1"/>
                          </a:solidFill>
                          <a:effectLst/>
                          <a:latin typeface="Arial" pitchFamily="34" charset="0"/>
                          <a:ea typeface="ヒラギノ角ゴ Pro W3" pitchFamily="-109" charset="-128"/>
                        </a:rPr>
                        <a:t>articles of incorporation,  bylaws, board resolutions and policies</a:t>
                      </a:r>
                    </a:p>
                    <a:p>
                      <a:pPr marL="342900" marR="0" lvl="0" indent="-342900" algn="l" defTabSz="457200" rtl="0" eaLnBrk="1" fontAlgn="base" latinLnBrk="0" hangingPunct="1">
                        <a:lnSpc>
                          <a:spcPct val="100000"/>
                        </a:lnSpc>
                        <a:spcBef>
                          <a:spcPct val="0"/>
                        </a:spcBef>
                        <a:spcAft>
                          <a:spcPct val="0"/>
                        </a:spcAft>
                        <a:buClrTx/>
                        <a:buSzTx/>
                        <a:buFont typeface="Arial"/>
                        <a:buNone/>
                        <a:tabLst/>
                        <a:defRPr/>
                      </a:pPr>
                      <a:endParaRPr kumimoji="0" lang="en-US" sz="2000" b="0" i="0" u="none" strike="noStrike" cap="none" normalizeH="0" baseline="0" dirty="0" smtClean="0">
                        <a:ln>
                          <a:noFill/>
                        </a:ln>
                        <a:solidFill>
                          <a:srgbClr val="660066"/>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3"/>
                        <a:tabLst/>
                        <a:defRPr/>
                      </a:pPr>
                      <a:r>
                        <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rPr>
                        <a:t>Corporate Laws:  </a:t>
                      </a:r>
                      <a:r>
                        <a:rPr kumimoji="0" lang="en-US" sz="2000" b="0" i="0" u="none" strike="noStrike" cap="none" normalizeH="0" baseline="0" dirty="0" smtClean="0">
                          <a:ln>
                            <a:noFill/>
                          </a:ln>
                          <a:solidFill>
                            <a:srgbClr val="000000"/>
                          </a:solidFill>
                          <a:effectLst/>
                          <a:latin typeface="Arial" pitchFamily="34" charset="0"/>
                          <a:ea typeface="ヒラギノ角ゴ Pro W3" pitchFamily="-109" charset="-128"/>
                        </a:rPr>
                        <a:t>State law prohibits more than 49% of your board members from being “interested” </a:t>
                      </a:r>
                      <a:r>
                        <a:rPr kumimoji="0" lang="en-US" sz="2000" b="0" i="0" u="none" strike="noStrike" cap="none" normalizeH="0" baseline="0" dirty="0" smtClean="0">
                          <a:ln>
                            <a:noFill/>
                          </a:ln>
                          <a:solidFill>
                            <a:schemeClr val="tx1"/>
                          </a:solidFill>
                          <a:effectLst/>
                          <a:latin typeface="Arial" pitchFamily="34" charset="0"/>
                          <a:ea typeface="ヒラギノ角ゴ Pro W3" pitchFamily="-109" charset="-128"/>
                        </a:rPr>
                        <a:t>(Gov. Code § 5227.)</a:t>
                      </a:r>
                    </a:p>
                    <a:p>
                      <a:pPr marL="342900" marR="0" lvl="0" indent="-342900" algn="l" defTabSz="457200" rtl="0" eaLnBrk="1" fontAlgn="base" latinLnBrk="0" hangingPunct="1">
                        <a:lnSpc>
                          <a:spcPct val="100000"/>
                        </a:lnSpc>
                        <a:spcBef>
                          <a:spcPct val="0"/>
                        </a:spcBef>
                        <a:spcAft>
                          <a:spcPct val="0"/>
                        </a:spcAft>
                        <a:buClrTx/>
                        <a:buSzTx/>
                        <a:buFont typeface="Arial"/>
                        <a:buNone/>
                        <a:tabLst/>
                        <a:defRPr/>
                      </a:pPr>
                      <a:endParaRPr kumimoji="0" lang="en-US" sz="2000" b="0" i="0" u="none" strike="noStrike" cap="none" normalizeH="0" baseline="0" dirty="0" smtClean="0">
                        <a:ln>
                          <a:noFill/>
                        </a:ln>
                        <a:solidFill>
                          <a:srgbClr val="660066"/>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4"/>
                        <a:tabLst/>
                        <a:defRPr/>
                      </a:pPr>
                      <a:r>
                        <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rPr>
                        <a:t>Political Reform Act:  </a:t>
                      </a:r>
                      <a:r>
                        <a:rPr kumimoji="0" lang="en-US" sz="2000" b="0" i="0" u="none" strike="noStrike" cap="none" normalizeH="0" baseline="0" dirty="0" smtClean="0">
                          <a:ln>
                            <a:noFill/>
                          </a:ln>
                          <a:solidFill>
                            <a:srgbClr val="000000"/>
                          </a:solidFill>
                          <a:effectLst/>
                          <a:latin typeface="Arial" pitchFamily="34" charset="0"/>
                          <a:ea typeface="ヒラギノ角ゴ Pro W3" pitchFamily="-109" charset="-128"/>
                        </a:rPr>
                        <a:t>Make sure that you have enough board members who may participate in voting.  </a:t>
                      </a:r>
                      <a:endParaRPr kumimoji="0" lang="en-US" sz="2000" b="0" i="1" u="none" strike="noStrike" cap="none" normalizeH="0" baseline="0" dirty="0" smtClean="0">
                        <a:ln>
                          <a:noFill/>
                        </a:ln>
                        <a:solidFill>
                          <a:srgbClr val="660066"/>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Arial"/>
                        <a:buNone/>
                        <a:tabLst/>
                        <a:defRPr/>
                      </a:pPr>
                      <a:endParaRPr kumimoji="0" lang="en-US" sz="2000" b="0" i="0" u="none" strike="noStrike" cap="none" normalizeH="0" baseline="0" dirty="0" smtClean="0">
                        <a:ln>
                          <a:noFill/>
                        </a:ln>
                        <a:solidFill>
                          <a:srgbClr val="660066"/>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None/>
                        <a:tabLst/>
                        <a:defRPr/>
                      </a:pPr>
                      <a:r>
                        <a:rPr kumimoji="0" lang="en-US" sz="2000" b="0" i="0" u="none" strike="noStrike" cap="none" normalizeH="0" baseline="0" dirty="0" smtClean="0">
                          <a:ln>
                            <a:noFill/>
                          </a:ln>
                          <a:solidFill>
                            <a:srgbClr val="000000"/>
                          </a:solidFill>
                          <a:effectLst/>
                          <a:latin typeface="Arial" pitchFamily="34" charset="0"/>
                          <a:ea typeface="ヒラギノ角ゴ Pro W3" pitchFamily="-109" charset="-128"/>
                        </a:rPr>
                        <a:t>5.   </a:t>
                      </a:r>
                      <a:r>
                        <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rPr>
                        <a:t>Gov. Code § 1090:</a:t>
                      </a:r>
                      <a:r>
                        <a:rPr kumimoji="0" lang="en-US" sz="2000" b="0" i="0" u="none" strike="noStrike" cap="none" normalizeH="0" baseline="0" dirty="0" smtClean="0">
                          <a:ln>
                            <a:noFill/>
                          </a:ln>
                          <a:solidFill>
                            <a:srgbClr val="000000"/>
                          </a:solidFill>
                          <a:effectLst/>
                          <a:latin typeface="Arial" pitchFamily="34" charset="0"/>
                          <a:ea typeface="ヒラギノ角ゴ Pro W3" pitchFamily="-109" charset="-128"/>
                        </a:rPr>
                        <a:t>  If you agreed to 1090, then none of your board members can have a conflict.  </a:t>
                      </a:r>
                      <a:endParaRPr kumimoji="0" lang="en-US" sz="20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cap="none" normalizeH="0" baseline="0" dirty="0" smtClean="0">
                        <a:ln>
                          <a:noFill/>
                        </a:ln>
                        <a:solidFill>
                          <a:srgbClr val="000000"/>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99089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solidFill>
                  <a:schemeClr val="tx1"/>
                </a:solidFill>
              </a:rPr>
              <a:t>What rules apply to </a:t>
            </a:r>
            <a:br>
              <a:rPr lang="en-US" dirty="0" smtClean="0">
                <a:solidFill>
                  <a:schemeClr val="tx1"/>
                </a:solidFill>
              </a:rPr>
            </a:br>
            <a:r>
              <a:rPr lang="en-US" u="sng" dirty="0" smtClean="0">
                <a:solidFill>
                  <a:schemeClr val="tx1"/>
                </a:solidFill>
              </a:rPr>
              <a:t>Conducting Board Business</a:t>
            </a:r>
            <a:r>
              <a:rPr lang="en-US" dirty="0" smtClean="0">
                <a:solidFill>
                  <a:schemeClr val="tx1"/>
                </a:solidFill>
              </a:rPr>
              <a:t>? </a:t>
            </a:r>
            <a:endParaRPr lang="en-US" dirty="0">
              <a:solidFill>
                <a:schemeClr val="tx1"/>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34761290"/>
              </p:ext>
            </p:extLst>
          </p:nvPr>
        </p:nvGraphicFramePr>
        <p:xfrm>
          <a:off x="304799" y="2209800"/>
          <a:ext cx="8001001" cy="4419600"/>
        </p:xfrm>
        <a:graphic>
          <a:graphicData uri="http://schemas.openxmlformats.org/drawingml/2006/table">
            <a:tbl>
              <a:tblPr/>
              <a:tblGrid>
                <a:gridCol w="8001001"/>
              </a:tblGrid>
              <a:tr h="4419600">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rPr>
                        <a:t>Charter Petition:  </a:t>
                      </a:r>
                      <a:r>
                        <a:rPr kumimoji="0" lang="en-US" sz="1600" b="0" i="0" u="none" strike="noStrike" cap="none" normalizeH="0" baseline="0" dirty="0" smtClean="0">
                          <a:ln>
                            <a:noFill/>
                          </a:ln>
                          <a:solidFill>
                            <a:srgbClr val="000000"/>
                          </a:solidFill>
                          <a:effectLst/>
                          <a:latin typeface="Arial" pitchFamily="34" charset="0"/>
                          <a:ea typeface="ヒラギノ角ゴ Pro W3" pitchFamily="-109" charset="-128"/>
                        </a:rPr>
                        <a:t>Check your charter petition to see whether you agreed to hold meetings in a particular location, or how frequently you agreed to meet.</a:t>
                      </a:r>
                      <a:endPar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endPar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defRPr/>
                      </a:pPr>
                      <a:r>
                        <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rPr>
                        <a:t>Corporate Documents:  </a:t>
                      </a:r>
                      <a:r>
                        <a:rPr kumimoji="0" lang="en-US" sz="1600" b="0" i="0" u="none" strike="noStrike" cap="none" normalizeH="0" baseline="0" dirty="0" smtClean="0">
                          <a:ln>
                            <a:noFill/>
                          </a:ln>
                          <a:solidFill>
                            <a:srgbClr val="000000"/>
                          </a:solidFill>
                          <a:effectLst/>
                          <a:latin typeface="Arial" pitchFamily="34" charset="0"/>
                          <a:ea typeface="ヒラギノ角ゴ Pro W3" pitchFamily="-109" charset="-128"/>
                        </a:rPr>
                        <a:t>  Check your a</a:t>
                      </a: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rticles, bylaws, board resolutions, and policies to see </a:t>
                      </a:r>
                      <a:r>
                        <a:rPr kumimoji="0" lang="en-US" sz="1600" b="0" i="0" u="none" strike="noStrike" cap="none" normalizeH="0" baseline="0" dirty="0" smtClean="0">
                          <a:ln>
                            <a:noFill/>
                          </a:ln>
                          <a:solidFill>
                            <a:srgbClr val="000000"/>
                          </a:solidFill>
                          <a:effectLst/>
                          <a:latin typeface="Arial" pitchFamily="34" charset="0"/>
                          <a:ea typeface="ヒラギノ角ゴ Pro W3" pitchFamily="-109" charset="-128"/>
                        </a:rPr>
                        <a:t>whether you agreed to hold meetings in a particular location, or how frequently you agreed to meet.</a:t>
                      </a:r>
                      <a:endPar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3"/>
                        <a:tabLst/>
                        <a:defRPr/>
                      </a:pPr>
                      <a:endPar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3"/>
                        <a:tabLst/>
                        <a:defRPr/>
                      </a:pPr>
                      <a:r>
                        <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rPr>
                        <a:t>Brown Act:  </a:t>
                      </a:r>
                      <a:r>
                        <a:rPr kumimoji="0" lang="en-US" sz="1600" b="0" i="0" u="none" strike="noStrike" cap="none" normalizeH="0" baseline="0" dirty="0" smtClean="0">
                          <a:ln>
                            <a:noFill/>
                          </a:ln>
                          <a:solidFill>
                            <a:srgbClr val="000000"/>
                          </a:solidFill>
                          <a:effectLst/>
                          <a:latin typeface="Arial" pitchFamily="34" charset="0"/>
                          <a:ea typeface="ヒラギノ角ゴ Pro W3" pitchFamily="-109" charset="-128"/>
                        </a:rPr>
                        <a:t>Sets forth what items may be discussed in closed session, what notice is required for meetings, among other things.</a:t>
                      </a:r>
                      <a:endPar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None/>
                        <a:tabLst/>
                        <a:defRPr/>
                      </a:pPr>
                      <a:endPar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startAt="4"/>
                        <a:tabLst/>
                        <a:defRPr/>
                      </a:pPr>
                      <a:r>
                        <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rPr>
                        <a:t>AB 1344:  </a:t>
                      </a:r>
                      <a:r>
                        <a:rPr kumimoji="0" lang="en-US" sz="1600" b="0" i="0" u="none" strike="noStrike" cap="none" normalizeH="0" baseline="0" dirty="0" smtClean="0">
                          <a:ln>
                            <a:noFill/>
                          </a:ln>
                          <a:solidFill>
                            <a:srgbClr val="000000"/>
                          </a:solidFill>
                          <a:effectLst/>
                          <a:latin typeface="Arial" pitchFamily="34" charset="0"/>
                          <a:ea typeface="ヒラギノ角ゴ Pro W3" pitchFamily="-109" charset="-128"/>
                        </a:rPr>
                        <a:t>Amended Brown Act in 2011 to prohibit a governing board from calling a special meeting for compensation decisions.  </a:t>
                      </a:r>
                    </a:p>
                    <a:p>
                      <a:pPr marL="0" marR="0" lvl="0" indent="0" algn="l" defTabSz="457200" rtl="0" eaLnBrk="1" fontAlgn="base" latinLnBrk="0" hangingPunct="1">
                        <a:lnSpc>
                          <a:spcPct val="100000"/>
                        </a:lnSpc>
                        <a:spcBef>
                          <a:spcPct val="0"/>
                        </a:spcBef>
                        <a:spcAft>
                          <a:spcPct val="0"/>
                        </a:spcAft>
                        <a:buClrTx/>
                        <a:buSzTx/>
                        <a:buFont typeface="+mj-lt"/>
                        <a:buNone/>
                        <a:tabLst/>
                        <a:defRPr/>
                      </a:pPr>
                      <a:endPar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mj-lt"/>
                        <a:buNone/>
                        <a:tabLst/>
                        <a:defRPr/>
                      </a:pPr>
                      <a:r>
                        <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rPr>
                        <a:t>5.	Roberts Rules of Order: </a:t>
                      </a:r>
                      <a:r>
                        <a:rPr kumimoji="0" lang="en-US" sz="1600" b="0" i="0" u="none" strike="noStrike" cap="none" normalizeH="0" baseline="0" dirty="0" smtClean="0">
                          <a:ln>
                            <a:noFill/>
                          </a:ln>
                          <a:solidFill>
                            <a:srgbClr val="000000"/>
                          </a:solidFill>
                          <a:effectLst/>
                          <a:latin typeface="Arial" pitchFamily="34" charset="0"/>
                          <a:ea typeface="ヒラギノ角ゴ Pro W3" pitchFamily="-109" charset="-128"/>
                        </a:rPr>
                        <a:t>19</a:t>
                      </a:r>
                      <a:r>
                        <a:rPr kumimoji="0" lang="en-US" sz="1600" b="0" i="0" u="none" strike="noStrike" cap="none" normalizeH="0" baseline="30000" dirty="0" smtClean="0">
                          <a:ln>
                            <a:noFill/>
                          </a:ln>
                          <a:solidFill>
                            <a:srgbClr val="000000"/>
                          </a:solidFill>
                          <a:effectLst/>
                          <a:latin typeface="Arial" pitchFamily="34" charset="0"/>
                          <a:ea typeface="ヒラギノ角ゴ Pro W3" pitchFamily="-109" charset="-128"/>
                        </a:rPr>
                        <a:t>th</a:t>
                      </a:r>
                      <a:r>
                        <a:rPr kumimoji="0" lang="en-US" sz="1600" b="0" i="0" u="none" strike="noStrike" cap="none" normalizeH="0" baseline="0" dirty="0" smtClean="0">
                          <a:ln>
                            <a:noFill/>
                          </a:ln>
                          <a:solidFill>
                            <a:srgbClr val="000000"/>
                          </a:solidFill>
                          <a:effectLst/>
                          <a:latin typeface="Arial" pitchFamily="34" charset="0"/>
                          <a:ea typeface="ヒラギノ角ゴ Pro W3" pitchFamily="-109" charset="-128"/>
                        </a:rPr>
                        <a:t> Century parliamentary procedure designed to protect rights board members in the majority or the minority, individuals both present and absent.  Not necessarily required.</a:t>
                      </a:r>
                      <a:endParaRPr kumimoji="0" lang="en-US" sz="1600" b="1" i="0" u="none" strike="noStrike" cap="none" normalizeH="0" baseline="0" dirty="0" smtClean="0">
                        <a:ln>
                          <a:noFill/>
                        </a:ln>
                        <a:solidFill>
                          <a:srgbClr val="000000"/>
                        </a:solidFill>
                        <a:effectLst/>
                        <a:latin typeface="Arial" pitchFamily="34" charset="0"/>
                        <a:ea typeface="ヒラギノ角ゴ Pro W3" pitchFamily="-109" charset="-128"/>
                      </a:endParaRP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endParaRPr kumimoji="0" lang="en-US" sz="1200" b="0" i="0" u="none" strike="noStrike" cap="none" normalizeH="0" baseline="0" dirty="0" smtClean="0">
                        <a:ln>
                          <a:noFill/>
                        </a:ln>
                        <a:solidFill>
                          <a:srgbClr val="660066"/>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defRPr/>
                      </a:pPr>
                      <a:endParaRPr kumimoji="0" lang="en-US" sz="1200" b="0" i="0" u="none" strike="noStrike" cap="none" normalizeH="0" baseline="0" dirty="0" smtClean="0">
                        <a:ln>
                          <a:noFill/>
                        </a:ln>
                        <a:solidFill>
                          <a:srgbClr val="000000"/>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84336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r>
              <a:rPr lang="en-US" sz="3200" dirty="0" smtClean="0">
                <a:solidFill>
                  <a:schemeClr val="tx1"/>
                </a:solidFill>
              </a:rPr>
              <a:t>Common charter school governance questions</a:t>
            </a:r>
            <a:r>
              <a:rPr lang="en-US" sz="3200" dirty="0">
                <a:solidFill>
                  <a:schemeClr val="tx1"/>
                </a:solidFill>
              </a:rPr>
              <a:t>:</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27581762"/>
              </p:ext>
            </p:extLst>
          </p:nvPr>
        </p:nvGraphicFramePr>
        <p:xfrm>
          <a:off x="342899" y="1752600"/>
          <a:ext cx="8458201" cy="4907280"/>
        </p:xfrm>
        <a:graphic>
          <a:graphicData uri="http://schemas.openxmlformats.org/drawingml/2006/table">
            <a:tbl>
              <a:tblPr/>
              <a:tblGrid>
                <a:gridCol w="1905000"/>
                <a:gridCol w="2286000"/>
                <a:gridCol w="1993491"/>
                <a:gridCol w="2273710"/>
              </a:tblGrid>
              <a:tr h="76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Open Meetings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Conflicts of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Board </a:t>
                      </a:r>
                      <a:b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b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ヒラギノ角ゴ Pro W3" pitchFamily="-109" charset="-128"/>
                        </a:rPr>
                        <a:t>Conducting Board Business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r>
              <a:tr h="38100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Does the Brown Act apply to our school?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What does the Brown Act require?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ヒラギノ角ゴ Pro W3" pitchFamily="-109" charset="-128"/>
                        </a:rPr>
                        <a:t>All aspects of decision-making process by “legislative bodies” must be conducted in public, except for authorized closed sessions.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rPr>
                        <a:t>Does Gov. Code 1090 apply to our school?  If so, what does it require?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rPr>
                        <a:t>A public official may not make a contract in which he or she is financially interested.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ea typeface="ヒラギノ角ゴ Pro W3" pitchFamily="-109" charset="-128"/>
                        </a:rPr>
                        <a:t>Does the Political Reform Act apply to our school?  If so, what does it require?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rPr>
                        <a:t>Disclosure:  COI Code and Form 1090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smtClean="0">
                          <a:ln>
                            <a:noFill/>
                          </a:ln>
                          <a:solidFill>
                            <a:schemeClr val="tx1"/>
                          </a:solidFill>
                          <a:effectLst/>
                          <a:latin typeface="Arial" pitchFamily="34" charset="0"/>
                          <a:ea typeface="ヒラギノ角ゴ Pro W3" pitchFamily="-109" charset="-128"/>
                        </a:rPr>
                        <a:t>Disqualification:  No participation when it is reasonably foreseeable decision may materially affect an economic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Do we have the right people on the governing board?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Are some people better suited for our “foundation” board?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rPr>
                        <a:t>What rules apply at meetings?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pitchFamily="34" charset="0"/>
                        <a:ea typeface="ヒラギノ角ゴ Pro W3"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04306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green (2)">
  <a:themeElements>
    <a:clrScheme name="Custom 1_MH">
      <a:dk1>
        <a:srgbClr val="000000"/>
      </a:dk1>
      <a:lt1>
        <a:sysClr val="window" lastClr="FFFFFF"/>
      </a:lt1>
      <a:dk2>
        <a:srgbClr val="808080"/>
      </a:dk2>
      <a:lt2>
        <a:srgbClr val="EEECE1"/>
      </a:lt2>
      <a:accent1>
        <a:srgbClr val="808080"/>
      </a:accent1>
      <a:accent2>
        <a:srgbClr val="005953"/>
      </a:accent2>
      <a:accent3>
        <a:srgbClr val="AB0635"/>
      </a:accent3>
      <a:accent4>
        <a:srgbClr val="C0C0C0"/>
      </a:accent4>
      <a:accent5>
        <a:srgbClr val="000000"/>
      </a:accent5>
      <a:accent6>
        <a:srgbClr val="808080"/>
      </a:accent6>
      <a:hlink>
        <a:srgbClr val="005953"/>
      </a:hlink>
      <a:folHlink>
        <a:srgbClr val="AB063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powerpoint_green (2)</Template>
  <TotalTime>6802</TotalTime>
  <Words>1235</Words>
  <Application>Microsoft Office PowerPoint</Application>
  <PresentationFormat>On-screen Show (4:3)</PresentationFormat>
  <Paragraphs>206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ヒラギノ角ゴ Pro W3</vt:lpstr>
      <vt:lpstr>powerpoint_green (2)</vt:lpstr>
      <vt:lpstr>Governance Q&amp;A PCSGP Workshop, March 14, 2016, 10-11 am</vt:lpstr>
      <vt:lpstr>Governance Q&amp;A PCSGP Workshop, March 14, 2016, 10 -11 am</vt:lpstr>
      <vt:lpstr>What is “Governance” and  what rules apply? </vt:lpstr>
      <vt:lpstr>What rules apply to  open meetings? </vt:lpstr>
      <vt:lpstr>What rules apply to  conflicts of interest? </vt:lpstr>
      <vt:lpstr>What rules apply to  conflicts of interest (cont.)? </vt:lpstr>
      <vt:lpstr>What rules apply to  Board Composition? </vt:lpstr>
      <vt:lpstr>What rules apply to  Conducting Board Business? </vt:lpstr>
      <vt:lpstr>Common charter school governance questions:</vt:lpstr>
      <vt:lpstr>More common governance questions…</vt:lpstr>
      <vt:lpstr>Where can you go for more online?</vt:lpstr>
      <vt:lpstr>Where can you go for more tomorrow? Board Member Governance Summit, at the Sheraton &amp; SCC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julieu</dc:creator>
  <cp:lastModifiedBy>Julie Umansky</cp:lastModifiedBy>
  <cp:revision>112</cp:revision>
  <cp:lastPrinted>2016-03-09T03:42:05Z</cp:lastPrinted>
  <dcterms:created xsi:type="dcterms:W3CDTF">2011-03-04T22:08:41Z</dcterms:created>
  <dcterms:modified xsi:type="dcterms:W3CDTF">2016-03-12T02:17:10Z</dcterms:modified>
</cp:coreProperties>
</file>