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65" r:id="rId2"/>
    <p:sldId id="266" r:id="rId3"/>
    <p:sldId id="378" r:id="rId4"/>
    <p:sldId id="383" r:id="rId5"/>
    <p:sldId id="389" r:id="rId6"/>
    <p:sldId id="381" r:id="rId7"/>
    <p:sldId id="377" r:id="rId8"/>
    <p:sldId id="269" r:id="rId9"/>
    <p:sldId id="330" r:id="rId10"/>
    <p:sldId id="270" r:id="rId11"/>
    <p:sldId id="272" r:id="rId12"/>
    <p:sldId id="273" r:id="rId13"/>
    <p:sldId id="402" r:id="rId14"/>
    <p:sldId id="403" r:id="rId15"/>
    <p:sldId id="396" r:id="rId16"/>
    <p:sldId id="397" r:id="rId17"/>
    <p:sldId id="274" r:id="rId18"/>
    <p:sldId id="276" r:id="rId19"/>
    <p:sldId id="277" r:id="rId20"/>
    <p:sldId id="409" r:id="rId21"/>
    <p:sldId id="405" r:id="rId22"/>
    <p:sldId id="408" r:id="rId23"/>
    <p:sldId id="427" r:id="rId24"/>
    <p:sldId id="411" r:id="rId25"/>
    <p:sldId id="428" r:id="rId26"/>
    <p:sldId id="390" r:id="rId27"/>
    <p:sldId id="319" r:id="rId28"/>
    <p:sldId id="322" r:id="rId29"/>
    <p:sldId id="321" r:id="rId30"/>
    <p:sldId id="326" r:id="rId31"/>
    <p:sldId id="422" r:id="rId32"/>
    <p:sldId id="426" r:id="rId33"/>
    <p:sldId id="430" r:id="rId34"/>
    <p:sldId id="424" r:id="rId35"/>
    <p:sldId id="372" r:id="rId36"/>
    <p:sldId id="303" r:id="rId37"/>
    <p:sldId id="415" r:id="rId38"/>
    <p:sldId id="429" r:id="rId39"/>
    <p:sldId id="380" r:id="rId4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DC77A0-8579-6C4C-8AD3-3AC352435D83}">
          <p14:sldIdLst>
            <p14:sldId id="265"/>
            <p14:sldId id="266"/>
            <p14:sldId id="378"/>
            <p14:sldId id="383"/>
            <p14:sldId id="389"/>
            <p14:sldId id="381"/>
            <p14:sldId id="377"/>
            <p14:sldId id="269"/>
            <p14:sldId id="330"/>
            <p14:sldId id="270"/>
            <p14:sldId id="272"/>
            <p14:sldId id="273"/>
            <p14:sldId id="402"/>
            <p14:sldId id="403"/>
            <p14:sldId id="396"/>
            <p14:sldId id="397"/>
            <p14:sldId id="274"/>
            <p14:sldId id="276"/>
            <p14:sldId id="277"/>
            <p14:sldId id="409"/>
            <p14:sldId id="405"/>
            <p14:sldId id="408"/>
            <p14:sldId id="427"/>
          </p14:sldIdLst>
        </p14:section>
        <p14:section name="Untitled Section" id="{0B144A75-4260-9147-BE6D-25A26DB30B04}">
          <p14:sldIdLst>
            <p14:sldId id="411"/>
            <p14:sldId id="428"/>
            <p14:sldId id="390"/>
            <p14:sldId id="319"/>
            <p14:sldId id="322"/>
            <p14:sldId id="321"/>
            <p14:sldId id="326"/>
            <p14:sldId id="422"/>
            <p14:sldId id="426"/>
            <p14:sldId id="430"/>
            <p14:sldId id="424"/>
            <p14:sldId id="372"/>
            <p14:sldId id="303"/>
            <p14:sldId id="415"/>
            <p14:sldId id="429"/>
            <p14:sldId id="38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4E6226"/>
    <a:srgbClr val="EE1C24"/>
    <a:srgbClr val="662D91"/>
    <a:srgbClr val="3B1900"/>
    <a:srgbClr val="D5CEC9"/>
    <a:srgbClr val="A95007"/>
    <a:srgbClr val="FFDDAB"/>
    <a:srgbClr val="0066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EE1C24"/>
              </a:solidFill>
            </c:spPr>
          </c:dPt>
          <c:dPt>
            <c:idx val="3"/>
            <c:invertIfNegative val="0"/>
            <c:bubble3D val="0"/>
            <c:spPr>
              <a:solidFill>
                <a:srgbClr val="4E6226"/>
              </a:solidFill>
            </c:spPr>
          </c:dPt>
          <c:dPt>
            <c:idx val="4"/>
            <c:invertIfNegative val="0"/>
            <c:bubble3D val="0"/>
            <c:spPr>
              <a:solidFill>
                <a:srgbClr val="662D91"/>
              </a:solidFill>
            </c:spPr>
          </c:dPt>
          <c:cat>
            <c:strRef>
              <c:f>Sheet1!$A$2:$A$6</c:f>
              <c:strCache>
                <c:ptCount val="5"/>
                <c:pt idx="0">
                  <c:v>Overall </c:v>
                </c:pt>
                <c:pt idx="1">
                  <c:v>African American </c:v>
                </c:pt>
                <c:pt idx="2">
                  <c:v>Hispanic/Latino </c:v>
                </c:pt>
                <c:pt idx="3">
                  <c:v>White </c:v>
                </c:pt>
                <c:pt idx="4">
                  <c:v>Asian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767</c:v>
                </c:pt>
                <c:pt idx="1">
                  <c:v>686</c:v>
                </c:pt>
                <c:pt idx="2">
                  <c:v>715</c:v>
                </c:pt>
                <c:pt idx="3">
                  <c:v>838</c:v>
                </c:pt>
                <c:pt idx="4">
                  <c:v>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30304"/>
        <c:axId val="75331840"/>
      </c:barChart>
      <c:catAx>
        <c:axId val="753303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rgbClr val="3B19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5331840"/>
        <c:crosses val="autoZero"/>
        <c:auto val="1"/>
        <c:lblAlgn val="ctr"/>
        <c:lblOffset val="100"/>
        <c:noMultiLvlLbl val="0"/>
      </c:catAx>
      <c:valAx>
        <c:axId val="75331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533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Proficient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Entry Level ELA (54 students)</c:v>
                </c:pt>
                <c:pt idx="1">
                  <c:v>Trimester 1 ELA (53)</c:v>
                </c:pt>
                <c:pt idx="2">
                  <c:v>Trimester 2 ELA (53)</c:v>
                </c:pt>
                <c:pt idx="3">
                  <c:v>Trmester 3 ELA (52)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88.6</c:v>
                </c:pt>
                <c:pt idx="2">
                  <c:v>99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Basic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Entry Level ELA (54 students)</c:v>
                </c:pt>
                <c:pt idx="1">
                  <c:v>Trimester 1 ELA (53)</c:v>
                </c:pt>
                <c:pt idx="2">
                  <c:v>Trimester 2 ELA (53)</c:v>
                </c:pt>
                <c:pt idx="3">
                  <c:v>Trmester 3 ELA (52)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Below Basic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Entry Level ELA (54 students)</c:v>
                </c:pt>
                <c:pt idx="1">
                  <c:v>Trimester 1 ELA (53)</c:v>
                </c:pt>
                <c:pt idx="2">
                  <c:v>Trimester 2 ELA (53)</c:v>
                </c:pt>
                <c:pt idx="3">
                  <c:v>Trmester 3 ELA (52)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86</c:v>
                </c:pt>
                <c:pt idx="1">
                  <c:v>11.3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75488"/>
        <c:axId val="82177024"/>
      </c:barChart>
      <c:catAx>
        <c:axId val="8217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2177024"/>
        <c:crosses val="autoZero"/>
        <c:auto val="1"/>
        <c:lblAlgn val="ctr"/>
        <c:lblOffset val="100"/>
        <c:noMultiLvlLbl val="0"/>
      </c:catAx>
      <c:valAx>
        <c:axId val="8217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175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28" charset="0"/>
              </a:defRPr>
            </a:lvl1pPr>
          </a:lstStyle>
          <a:p>
            <a:pPr>
              <a:defRPr/>
            </a:pPr>
            <a:fld id="{61C61BD8-47B7-4A9A-9F6F-631FD548E8BB}" type="datetime1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28" charset="0"/>
              </a:defRPr>
            </a:lvl1pPr>
          </a:lstStyle>
          <a:p>
            <a:pPr>
              <a:defRPr/>
            </a:pPr>
            <a:fld id="{82C33EAC-2018-4B68-B68B-4ECD23716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70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669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320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853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7614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7221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671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0398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4388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4876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981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32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1117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49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5843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8661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5184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3541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9728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767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884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996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903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390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576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760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F8AAFC-5C0A-4E59-B0D9-6DA0B5F6D05B}" type="datetime1">
              <a:rPr lang="en-US" smtClean="0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78C36-76B7-433F-8016-A7084A824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1CFC77-60D0-4FDB-B6EB-29D9AEF1EAC0}" type="datetime1">
              <a:rPr lang="en-US" smtClean="0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F9699-7D45-41BE-A8BD-12A288CAA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3B7AF-19C9-4045-B3E8-25E22546EDAC}" type="datetime1">
              <a:rPr lang="en-US" smtClean="0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D9E3C-C0E7-4DA2-A415-95EEE4055E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2AB66-4C2D-4159-A380-43AF9DDF6C81}" type="datetime1">
              <a:rPr lang="en-US" smtClean="0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A5499-8408-456E-B33E-1365387ACF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AC1A9-9ADF-47AD-842E-7D0D6F9DFFA3}" type="datetime1">
              <a:rPr lang="en-US" smtClean="0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6D275-BE37-4713-9565-C3D5A9EE9C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A721C-5578-4443-B8F0-C7655F45386E}" type="datetime1">
              <a:rPr lang="en-US" smtClean="0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F3825-AE8F-4736-A55D-8A3205C2A5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17DE1-5A3C-4AA6-ACE7-69C7A709F726}" type="datetime1">
              <a:rPr lang="en-US" smtClean="0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F20C-A803-45BC-B2FB-9A7FE4A5C3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F9FE4-8E0B-4827-A686-CA20CB4DC51F}" type="datetime1">
              <a:rPr lang="en-US" smtClean="0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75882-0A3E-4A81-A883-862ED792E5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AE807-6E7C-4AD2-A963-5DC9406F99F6}" type="datetime1">
              <a:rPr lang="en-US" smtClean="0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22632-33E4-4F78-B3B5-A23EC5F98F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737EC7-867C-4F9C-9677-576CBBAA1B83}" type="datetime1">
              <a:rPr lang="en-US" smtClean="0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87E525-E87E-49EA-B5CB-48DFFDE4E1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BA71F"/>
        </a:buClr>
        <a:buSzPct val="80000"/>
        <a:buFont typeface="Wingdings" pitchFamily="2" charset="2"/>
        <a:buChar char="l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473" t="3594" r="5244" b="3308"/>
          <a:stretch>
            <a:fillRect/>
          </a:stretch>
        </p:blipFill>
        <p:spPr bwMode="auto">
          <a:xfrm>
            <a:off x="1905000" y="0"/>
            <a:ext cx="5280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026730"/>
            <a:ext cx="914400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6350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Gill Sans MT" panose="020B0502020104020203" pitchFamily="34" charset="0"/>
              </a:rPr>
              <a:t>HOW TO REPLICATE A</a:t>
            </a:r>
          </a:p>
          <a:p>
            <a:pPr algn="ctr"/>
            <a:r>
              <a:rPr lang="en-US" sz="4000" b="1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Gill Sans MT" panose="020B0502020104020203" pitchFamily="34" charset="0"/>
              </a:rPr>
              <a:t>SUCCESSFUL CHARTER SCHOOL</a:t>
            </a:r>
            <a:endParaRPr lang="en-US" sz="4000" b="1" dirty="0">
              <a:ln>
                <a:solidFill>
                  <a:srgbClr val="FF9900"/>
                </a:solidFill>
              </a:ln>
              <a:solidFill>
                <a:srgbClr val="FF99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6838502" y="6387034"/>
            <a:ext cx="2678654" cy="507831"/>
          </a:xfrm>
          <a:prstGeom prst="rect">
            <a:avLst/>
          </a:prstGeom>
          <a:noFill/>
          <a:ln w="635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Gill Sans MT" panose="020B0502020104020203" pitchFamily="34" charset="0"/>
              </a:rPr>
              <a:t>Rex Fortune</a:t>
            </a:r>
            <a:endParaRPr lang="en-US" sz="2700" dirty="0">
              <a:ln>
                <a:solidFill>
                  <a:srgbClr val="FF9900"/>
                </a:solidFill>
              </a:ln>
              <a:solidFill>
                <a:srgbClr val="FF99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3200400"/>
            <a:ext cx="6248400" cy="1066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ea typeface="ＭＳ Ｐゴシック" pitchFamily="28" charset="-128"/>
              </a:rPr>
              <a:t>Oakland Charter Academy (6-8)</a:t>
            </a:r>
            <a:br>
              <a:rPr lang="en-US" sz="4000" dirty="0" smtClean="0">
                <a:ea typeface="ＭＳ Ｐゴシック" pitchFamily="28" charset="-128"/>
              </a:rPr>
            </a:br>
            <a:r>
              <a:rPr lang="en-US" sz="2700" dirty="0" smtClean="0">
                <a:ea typeface="ＭＳ Ｐゴシック" pitchFamily="28" charset="-128"/>
              </a:rPr>
              <a:t>Oakland, California (pp. 26-36)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0" y="2133600"/>
            <a:ext cx="4648200" cy="3048000"/>
          </a:xfrm>
        </p:spPr>
        <p:txBody>
          <a:bodyPr>
            <a:noAutofit/>
          </a:bodyPr>
          <a:lstStyle/>
          <a:p>
            <a:pPr marL="1588" indent="-1588" eaLnBrk="1" hangingPunct="1">
              <a:lnSpc>
                <a:spcPct val="90000"/>
              </a:lnSpc>
              <a:buFont typeface="Wingdings 2" pitchFamily="28" charset="2"/>
              <a:buNone/>
            </a:pPr>
            <a:r>
              <a:rPr lang="en-US" sz="2800" dirty="0" smtClean="0">
                <a:ea typeface="ＭＳ Ｐゴシック" pitchFamily="28" charset="-128"/>
              </a:rPr>
              <a:t>Total Enrollment: 145</a:t>
            </a:r>
          </a:p>
          <a:p>
            <a:pPr marL="1588" indent="-1588">
              <a:lnSpc>
                <a:spcPct val="90000"/>
              </a:lnSpc>
              <a:buNone/>
            </a:pPr>
            <a:r>
              <a:rPr lang="en-US" sz="2800" dirty="0" smtClean="0">
                <a:ea typeface="ＭＳ Ｐゴシック" pitchFamily="28" charset="-128"/>
              </a:rPr>
              <a:t>Hispanic: 92% </a:t>
            </a:r>
          </a:p>
          <a:p>
            <a:pPr marL="1588" indent="-1588" eaLnBrk="1" hangingPunct="1">
              <a:lnSpc>
                <a:spcPct val="90000"/>
              </a:lnSpc>
              <a:buFont typeface="Wingdings 2" pitchFamily="28" charset="2"/>
              <a:buNone/>
            </a:pPr>
            <a:endParaRPr lang="en-US" sz="2800" b="1" dirty="0" smtClean="0">
              <a:solidFill>
                <a:srgbClr val="C00000"/>
              </a:solidFill>
              <a:ea typeface="ＭＳ Ｐゴシック" pitchFamily="28" charset="-128"/>
            </a:endParaRPr>
          </a:p>
          <a:p>
            <a:pPr marL="1588" indent="-1588" eaLnBrk="1" hangingPunct="1">
              <a:lnSpc>
                <a:spcPct val="90000"/>
              </a:lnSpc>
              <a:buFont typeface="Wingdings 2" pitchFamily="28" charset="2"/>
              <a:buNone/>
            </a:pPr>
            <a:r>
              <a:rPr lang="en-US" b="1" dirty="0" smtClean="0">
                <a:solidFill>
                  <a:srgbClr val="3B1900"/>
                </a:solidFill>
                <a:ea typeface="ＭＳ Ｐゴシック" pitchFamily="28" charset="-128"/>
              </a:rPr>
              <a:t>2010 API:  954</a:t>
            </a:r>
          </a:p>
          <a:p>
            <a:pPr marL="1588" indent="-1588" eaLnBrk="1" hangingPunct="1">
              <a:lnSpc>
                <a:spcPct val="90000"/>
              </a:lnSpc>
              <a:buFont typeface="Wingdings 2" pitchFamily="28" charset="2"/>
              <a:buNone/>
            </a:pPr>
            <a:endParaRPr lang="en-US" sz="2800" dirty="0" smtClean="0">
              <a:ea typeface="ＭＳ Ｐゴシック" pitchFamily="28" charset="-128"/>
            </a:endParaRPr>
          </a:p>
          <a:p>
            <a:pPr marL="1588" indent="-1588" eaLnBrk="1" hangingPunct="1">
              <a:lnSpc>
                <a:spcPct val="90000"/>
              </a:lnSpc>
              <a:buFont typeface="Wingdings 2" pitchFamily="28" charset="2"/>
              <a:buNone/>
            </a:pPr>
            <a:r>
              <a:rPr lang="en-US" sz="2800" dirty="0" smtClean="0">
                <a:ea typeface="ＭＳ Ｐゴシック" pitchFamily="28" charset="-128"/>
              </a:rPr>
              <a:t>Statewide Rank: 10</a:t>
            </a:r>
          </a:p>
          <a:p>
            <a:pPr marL="1588" indent="-1588" eaLnBrk="1" hangingPunct="1">
              <a:lnSpc>
                <a:spcPct val="90000"/>
              </a:lnSpc>
              <a:buFont typeface="Wingdings 2" pitchFamily="28" charset="2"/>
              <a:buNone/>
            </a:pPr>
            <a:r>
              <a:rPr lang="en-US" sz="2800" dirty="0" smtClean="0">
                <a:ea typeface="ＭＳ Ｐゴシック" pitchFamily="28" charset="-128"/>
              </a:rPr>
              <a:t>Similar Schools Rank: 10</a:t>
            </a:r>
          </a:p>
          <a:p>
            <a:pPr marL="1588" indent="-1588" eaLnBrk="1" hangingPunct="1">
              <a:lnSpc>
                <a:spcPct val="90000"/>
              </a:lnSpc>
              <a:buFont typeface="Wingdings 2" pitchFamily="28" charset="2"/>
              <a:buNone/>
            </a:pPr>
            <a:r>
              <a:rPr lang="en-US" sz="2800" dirty="0" smtClean="0">
                <a:ea typeface="ＭＳ Ｐゴシック" pitchFamily="28" charset="-128"/>
              </a:rPr>
              <a:t>Made AYP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 l="20696" r="15622"/>
          <a:stretch>
            <a:fillRect/>
          </a:stretch>
        </p:blipFill>
        <p:spPr bwMode="auto">
          <a:xfrm>
            <a:off x="381000" y="1600200"/>
            <a:ext cx="304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381000" y="59436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Mr. Jorge Lopez,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2000"/>
            <a:ext cx="9144000" cy="9144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9906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28" charset="-128"/>
                <a:cs typeface="+mj-cs"/>
              </a:rPr>
              <a:t>ACADEMIC PERFORMANCE INDEX (API) SCORES</a:t>
            </a:r>
          </a:p>
        </p:txBody>
      </p:sp>
      <p:pic>
        <p:nvPicPr>
          <p:cNvPr id="8" name="Picture 7" descr="oakland-a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19250"/>
            <a:ext cx="9144000" cy="5238750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 rot="5400000">
            <a:off x="685800" y="-685800"/>
            <a:ext cx="914400" cy="2286000"/>
          </a:xfrm>
          <a:prstGeom prst="homePlate">
            <a:avLst/>
          </a:prstGeom>
          <a:solidFill>
            <a:srgbClr val="A95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Oakland</a:t>
            </a:r>
          </a:p>
          <a:p>
            <a:pPr lvl="0"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Charter Academy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9144000" cy="8382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04800" y="9144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Oakland Charter Academy students scored lower than White and Hispanic students in Alameda County in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mathematics in 2003. However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they exceeded the performance of both groups in 2006 and have continued to do so since then.</a:t>
            </a:r>
          </a:p>
        </p:txBody>
      </p:sp>
      <p:pic>
        <p:nvPicPr>
          <p:cNvPr id="5" name="Picture 4" descr="oakland-6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19250"/>
            <a:ext cx="9144000" cy="5238750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 rot="5400000">
            <a:off x="685800" y="-685800"/>
            <a:ext cx="914400" cy="2286000"/>
          </a:xfrm>
          <a:prstGeom prst="homePlate">
            <a:avLst/>
          </a:prstGeom>
          <a:solidFill>
            <a:srgbClr val="A95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Oakland</a:t>
            </a:r>
          </a:p>
          <a:p>
            <a:pPr lvl="0"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Charter Academy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2819400"/>
            <a:ext cx="6248400" cy="2362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1"/>
          <p:cNvPicPr>
            <a:picLocks noChangeAspect="1" noChangeArrowheads="1"/>
          </p:cNvPicPr>
          <p:nvPr/>
        </p:nvPicPr>
        <p:blipFill>
          <a:blip r:embed="rId2" cstate="print"/>
          <a:srcRect l="16901" r="19718"/>
          <a:stretch>
            <a:fillRect/>
          </a:stretch>
        </p:blipFill>
        <p:spPr bwMode="auto">
          <a:xfrm>
            <a:off x="533400" y="1600200"/>
            <a:ext cx="34290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457200" y="457200"/>
            <a:ext cx="82296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WILDER’S PREPARATORY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ACADEMY K-8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CHARTER SCHOOL (2002)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Inglewood, California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4191000" y="1752600"/>
            <a:ext cx="48006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Total Enrollment: 568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African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American: 87%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2010 API: 930 (elementary)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857 (middle)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African American API: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     930(elementary)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     857 (middle)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Statewide Rank: 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Similar Schools Rank: 10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Made AYP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410200"/>
            <a:ext cx="3124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Mr. Raymond Wilder, Founder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9906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9906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28" charset="-128"/>
                <a:cs typeface="+mj-cs"/>
              </a:rPr>
              <a:t>ACADEMIC PERFORMANCE INDEX (API) SCORES</a:t>
            </a:r>
          </a:p>
        </p:txBody>
      </p:sp>
      <p:pic>
        <p:nvPicPr>
          <p:cNvPr id="4" name="Picture 3" descr="wilders-a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9250"/>
            <a:ext cx="9144000" cy="523875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rot="5400000">
            <a:off x="685800" y="-685800"/>
            <a:ext cx="914400" cy="2286000"/>
          </a:xfrm>
          <a:prstGeom prst="homePlate">
            <a:avLst/>
          </a:prstGeom>
          <a:solidFill>
            <a:srgbClr val="A95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Wilder’s Preparatory</a:t>
            </a:r>
          </a:p>
          <a:p>
            <a:pPr lvl="0"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Academy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2971800"/>
            <a:ext cx="6248400" cy="1219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1"/>
          <p:cNvPicPr>
            <a:picLocks noChangeAspect="1" noChangeArrowheads="1"/>
          </p:cNvPicPr>
          <p:nvPr/>
        </p:nvPicPr>
        <p:blipFill>
          <a:blip r:embed="rId2" cstate="print"/>
          <a:srcRect l="17112" r="8734"/>
          <a:stretch>
            <a:fillRect/>
          </a:stretch>
        </p:blipFill>
        <p:spPr bwMode="auto">
          <a:xfrm>
            <a:off x="609600" y="16002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457200" y="457200"/>
            <a:ext cx="8534400" cy="950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WATTS LEARNING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CENTER K-6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CHARTER SCHOOL (1997)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Los Angeles, California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4876800" y="1752600"/>
            <a:ext cx="3733800" cy="4876800"/>
          </a:xfrm>
          <a:prstGeom prst="rect">
            <a:avLst/>
          </a:prstGeom>
        </p:spPr>
        <p:txBody>
          <a:bodyPr/>
          <a:lstStyle/>
          <a:p>
            <a:pPr marR="0" lvl="0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Total Enrollment: 367</a:t>
            </a:r>
          </a:p>
          <a:p>
            <a:pPr lvl="0" indent="1588" fontAlgn="auto"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African American: 92%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API:  860 in 2010</a:t>
            </a:r>
          </a:p>
          <a:p>
            <a:pPr marR="0" lvl="0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African American API: 858</a:t>
            </a:r>
          </a:p>
          <a:p>
            <a:pPr marR="0" lvl="0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Statewide Rank: 6</a:t>
            </a:r>
          </a:p>
          <a:p>
            <a:pPr marR="0" lvl="0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Similar Schools Rank: 10</a:t>
            </a:r>
          </a:p>
          <a:p>
            <a:pPr marR="0" lvl="0" indent="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A71F"/>
              </a:buClr>
              <a:buSzPct val="80000"/>
              <a:buFont typeface="Wingdings 2" pitchFamily="28" charset="2"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Made AYP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53340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Mr. &amp; Mrs. Eugene Fisher, Founders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1066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9906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28" charset="-128"/>
                <a:cs typeface="+mj-cs"/>
              </a:rPr>
              <a:t>ACADEMIC PERFORMANCE INDEX (API) SCORES</a:t>
            </a:r>
          </a:p>
        </p:txBody>
      </p:sp>
      <p:pic>
        <p:nvPicPr>
          <p:cNvPr id="4" name="Picture 3" descr="watts-a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9250"/>
            <a:ext cx="9144000" cy="523875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rot="5400000">
            <a:off x="685800" y="-685800"/>
            <a:ext cx="914400" cy="2286000"/>
          </a:xfrm>
          <a:prstGeom prst="homePlate">
            <a:avLst/>
          </a:prstGeom>
          <a:solidFill>
            <a:srgbClr val="A95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Watts Learning</a:t>
            </a:r>
          </a:p>
          <a:p>
            <a:pPr lvl="0"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Center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05000"/>
            <a:ext cx="9144000" cy="51816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3200400"/>
            <a:ext cx="6248400" cy="1066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itle 9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ea typeface="ＭＳ Ｐゴシック" pitchFamily="28" charset="-128"/>
              </a:rPr>
              <a:t>St. HOPE Public School 7 (</a:t>
            </a:r>
            <a:r>
              <a:rPr lang="en-US" sz="3200" dirty="0" smtClean="0">
                <a:ea typeface="ＭＳ Ｐゴシック" pitchFamily="28" charset="-128"/>
              </a:rPr>
              <a:t>PS7) K-8 </a:t>
            </a:r>
            <a:r>
              <a:rPr lang="en-US" sz="3200" dirty="0" smtClean="0">
                <a:ea typeface="ＭＳ Ｐゴシック" pitchFamily="28" charset="-128"/>
              </a:rPr>
              <a:t>Charter School (2003)</a:t>
            </a:r>
            <a:br>
              <a:rPr lang="en-US" sz="3200" dirty="0" smtClean="0">
                <a:ea typeface="ＭＳ Ｐゴシック" pitchFamily="28" charset="-128"/>
              </a:rPr>
            </a:br>
            <a:r>
              <a:rPr lang="en-US" sz="2700" dirty="0" smtClean="0">
                <a:ea typeface="ＭＳ Ｐゴシック" pitchFamily="28" charset="-128"/>
              </a:rPr>
              <a:t>Sacramento, California (pp. 47-63)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3400" y="5943600"/>
            <a:ext cx="3124200" cy="715963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b="0" dirty="0" smtClean="0">
                <a:solidFill>
                  <a:schemeClr val="bg1"/>
                </a:solidFill>
                <a:ea typeface="+mn-ea"/>
                <a:cs typeface="+mn-cs"/>
              </a:rPr>
              <a:t>Mr. Herinder Pegany, founding principal</a:t>
            </a:r>
            <a:endParaRPr lang="en-US" sz="1800" b="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 l="10876" r="7553"/>
          <a:stretch>
            <a:fillRect/>
          </a:stretch>
        </p:blipFill>
        <p:spPr bwMode="auto">
          <a:xfrm>
            <a:off x="533400" y="1676400"/>
            <a:ext cx="342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67200" y="1981200"/>
            <a:ext cx="4495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Total </a:t>
            </a:r>
            <a:r>
              <a:rPr lang="en-US" sz="2800" dirty="0">
                <a:solidFill>
                  <a:schemeClr val="bg1"/>
                </a:solidFill>
              </a:rPr>
              <a:t>Enrollment: </a:t>
            </a:r>
            <a:r>
              <a:rPr lang="en-US" sz="2800" dirty="0" smtClean="0">
                <a:solidFill>
                  <a:schemeClr val="bg1"/>
                </a:solidFill>
              </a:rPr>
              <a:t>375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African American: 78%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400" b="1" dirty="0">
                <a:solidFill>
                  <a:srgbClr val="3B1900"/>
                </a:solidFill>
              </a:rPr>
              <a:t>2010 API</a:t>
            </a:r>
            <a:r>
              <a:rPr lang="en-US" sz="2400" b="1" dirty="0" smtClean="0">
                <a:solidFill>
                  <a:srgbClr val="3B1900"/>
                </a:solidFill>
              </a:rPr>
              <a:t>: 913</a:t>
            </a:r>
          </a:p>
          <a:p>
            <a:r>
              <a:rPr lang="en-US" sz="2400" b="1" dirty="0" smtClean="0">
                <a:solidFill>
                  <a:srgbClr val="3B1900"/>
                </a:solidFill>
              </a:rPr>
              <a:t>African </a:t>
            </a:r>
            <a:r>
              <a:rPr lang="en-US" sz="2400" b="1" dirty="0">
                <a:solidFill>
                  <a:srgbClr val="3B1900"/>
                </a:solidFill>
              </a:rPr>
              <a:t>American API: 908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r>
              <a:rPr lang="en-US" sz="2800" dirty="0" smtClean="0">
                <a:solidFill>
                  <a:schemeClr val="bg1"/>
                </a:solidFill>
              </a:rPr>
              <a:t>Statewide </a:t>
            </a:r>
            <a:r>
              <a:rPr lang="en-US" sz="2800" dirty="0">
                <a:solidFill>
                  <a:schemeClr val="bg1"/>
                </a:solidFill>
              </a:rPr>
              <a:t>Rank: </a:t>
            </a:r>
            <a:r>
              <a:rPr lang="en-US" sz="2800" dirty="0" smtClean="0">
                <a:solidFill>
                  <a:schemeClr val="bg1"/>
                </a:solidFill>
              </a:rPr>
              <a:t>9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Similar </a:t>
            </a:r>
            <a:r>
              <a:rPr lang="en-US" sz="2800" dirty="0">
                <a:solidFill>
                  <a:schemeClr val="bg1"/>
                </a:solidFill>
              </a:rPr>
              <a:t>Schools Rank: </a:t>
            </a:r>
            <a:r>
              <a:rPr lang="en-US" sz="2800" dirty="0" smtClean="0">
                <a:solidFill>
                  <a:schemeClr val="bg1"/>
                </a:solidFill>
              </a:rPr>
              <a:t>10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Made AYP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hope-a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19250"/>
            <a:ext cx="9144000" cy="5238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62000"/>
            <a:ext cx="9144000" cy="9144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9906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28" charset="-128"/>
                <a:cs typeface="+mj-cs"/>
              </a:rPr>
              <a:t>ACADEMIC PERFORMANCE INDEX (API) SCORES</a:t>
            </a:r>
          </a:p>
        </p:txBody>
      </p:sp>
      <p:sp>
        <p:nvSpPr>
          <p:cNvPr id="6" name="Pentagon 5"/>
          <p:cNvSpPr/>
          <p:nvPr/>
        </p:nvSpPr>
        <p:spPr>
          <a:xfrm rot="5400000">
            <a:off x="685800" y="-685800"/>
            <a:ext cx="914400" cy="2286000"/>
          </a:xfrm>
          <a:prstGeom prst="homePlate">
            <a:avLst/>
          </a:prstGeom>
          <a:solidFill>
            <a:srgbClr val="A95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St. HOPE PS 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0"/>
            <a:ext cx="9144000" cy="9144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990600"/>
            <a:ext cx="8229600" cy="609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ＭＳ Ｐゴシック" pitchFamily="28" charset="-128"/>
                <a:cs typeface="+mj-cs"/>
              </a:rPr>
              <a:t>AFRICAN AMERICAN ACHIEVEMENT GAP - MATHEMATICS</a:t>
            </a:r>
          </a:p>
        </p:txBody>
      </p:sp>
      <p:pic>
        <p:nvPicPr>
          <p:cNvPr id="6" name="Picture 5" descr="sthope-aa-ma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9725"/>
            <a:ext cx="9144000" cy="5248275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 rot="5400000">
            <a:off x="685800" y="-685800"/>
            <a:ext cx="914400" cy="2286000"/>
          </a:xfrm>
          <a:prstGeom prst="homePlate">
            <a:avLst/>
          </a:prstGeom>
          <a:solidFill>
            <a:srgbClr val="A95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St. HOPE PS 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2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77724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ea typeface="ＭＳ Ｐゴシック" pitchFamily="28" charset="-128"/>
              </a:rPr>
              <a:t>FOCUS OF THIS PRESENTATION</a:t>
            </a:r>
            <a:endParaRPr lang="en-US" i="1" dirty="0" smtClean="0">
              <a:ea typeface="ＭＳ Ｐゴシック" pitchFamily="28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7772400" cy="4321175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/>
            <a:r>
              <a:rPr lang="en-US" dirty="0" smtClean="0">
                <a:ea typeface="ＭＳ Ｐゴシック" pitchFamily="28" charset="-128"/>
              </a:rPr>
              <a:t>Evidence of the Achievement Gap</a:t>
            </a:r>
          </a:p>
          <a:p>
            <a:pPr marL="514350" indent="-514350" eaLnBrk="1" hangingPunct="1"/>
            <a:endParaRPr lang="en-US" dirty="0" smtClean="0">
              <a:ea typeface="ＭＳ Ｐゴシック" pitchFamily="28" charset="-128"/>
            </a:endParaRPr>
          </a:p>
          <a:p>
            <a:pPr marL="514350" indent="-514350" eaLnBrk="1" hangingPunct="1"/>
            <a:r>
              <a:rPr lang="en-US" dirty="0" smtClean="0">
                <a:ea typeface="ＭＳ Ｐゴシック" pitchFamily="28" charset="-128"/>
              </a:rPr>
              <a:t>Can the Achievement Gap be bridged?</a:t>
            </a: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28" charset="-128"/>
            </a:endParaRPr>
          </a:p>
          <a:p>
            <a:pPr marL="514350" indent="-514350" eaLnBrk="1" hangingPunct="1"/>
            <a:r>
              <a:rPr lang="en-US" dirty="0" smtClean="0">
                <a:ea typeface="ＭＳ Ｐゴシック" pitchFamily="28" charset="-128"/>
              </a:rPr>
              <a:t>Charter Schools that bridged the </a:t>
            </a: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pitchFamily="28" charset="-128"/>
              </a:rPr>
              <a:t>       Achievement Gap</a:t>
            </a:r>
          </a:p>
          <a:p>
            <a:pPr marL="514350" indent="-514350" eaLnBrk="1" hangingPunct="1"/>
            <a:endParaRPr lang="en-US" dirty="0">
              <a:ea typeface="ＭＳ Ｐゴシック" pitchFamily="28" charset="-128"/>
            </a:endParaRPr>
          </a:p>
          <a:p>
            <a:pPr marL="514350" indent="-514350" eaLnBrk="1" hangingPunct="1"/>
            <a:r>
              <a:rPr lang="en-US" dirty="0" smtClean="0">
                <a:ea typeface="ＭＳ Ｐゴシック" pitchFamily="28" charset="-128"/>
              </a:rPr>
              <a:t>Replicating a successful Charter School</a:t>
            </a:r>
            <a:endParaRPr lang="en-US" dirty="0">
              <a:ea typeface="ＭＳ Ｐゴシック" pitchFamily="28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pitchFamily="28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algn="ctr"/>
            <a:r>
              <a:rPr lang="en-US" dirty="0" smtClean="0"/>
              <a:t>SCALING UP: A CASE IN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4500" dirty="0" smtClean="0"/>
              <a:t>The Fortune School of Education (FSE) Story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FSE adopts PS 7 Model for replication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FSE replicates PS7 model at Hardy Brown College Prep – 2010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FSE replicates HBCP model at Fortune School – 2011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FSE replicates HBCP model at </a:t>
            </a:r>
            <a:r>
              <a:rPr lang="en-US" dirty="0" smtClean="0"/>
              <a:t>William </a:t>
            </a:r>
            <a:r>
              <a:rPr lang="en-US" dirty="0" smtClean="0"/>
              <a:t>Lee College Prep – 2012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FSE replicates HBCP model at Alan Rowe College Prep – 2013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FSE replicates HBCP model at Ephraim Williams </a:t>
            </a:r>
            <a:r>
              <a:rPr lang="en-US" dirty="0" smtClean="0"/>
              <a:t>College Prep – </a:t>
            </a:r>
            <a:r>
              <a:rPr lang="en-US" dirty="0" smtClean="0"/>
              <a:t>2014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76400"/>
            <a:ext cx="9144000" cy="51054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3429000"/>
            <a:ext cx="6248400" cy="1066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685800"/>
            <a:ext cx="83058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HARDY BROWN COLLEGE PREP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3352800" cy="377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1" y="3200400"/>
            <a:ext cx="2895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b="1" dirty="0" smtClean="0">
              <a:solidFill>
                <a:srgbClr val="3B19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solidFill>
                  <a:srgbClr val="3B1900"/>
                </a:solidFill>
                <a:latin typeface="Arial" pitchFamily="34" charset="0"/>
                <a:cs typeface="Arial" pitchFamily="34" charset="0"/>
              </a:rPr>
              <a:t>API: </a:t>
            </a:r>
            <a:r>
              <a:rPr lang="en-US" sz="3600" b="1" dirty="0" smtClean="0">
                <a:solidFill>
                  <a:srgbClr val="3B1900"/>
                </a:solidFill>
                <a:latin typeface="Arial" pitchFamily="34" charset="0"/>
                <a:cs typeface="Arial" pitchFamily="34" charset="0"/>
              </a:rPr>
              <a:t>802</a:t>
            </a:r>
            <a:r>
              <a:rPr lang="en-US" sz="2800" b="1" dirty="0" smtClean="0">
                <a:solidFill>
                  <a:srgbClr val="3B1900"/>
                </a:solidFill>
                <a:latin typeface="Arial" pitchFamily="34" charset="0"/>
                <a:cs typeface="Arial" pitchFamily="34" charset="0"/>
              </a:rPr>
              <a:t> (2013)</a:t>
            </a:r>
          </a:p>
          <a:p>
            <a:r>
              <a:rPr lang="en-US" sz="2800" b="1" dirty="0" smtClean="0">
                <a:solidFill>
                  <a:srgbClr val="3B1900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en-US" sz="2800" b="1" dirty="0">
              <a:solidFill>
                <a:srgbClr val="3B1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421688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entagon 2"/>
          <p:cNvSpPr/>
          <p:nvPr/>
        </p:nvSpPr>
        <p:spPr>
          <a:xfrm rot="5400000">
            <a:off x="685800" y="-685800"/>
            <a:ext cx="914400" cy="2286000"/>
          </a:xfrm>
          <a:prstGeom prst="homePlate">
            <a:avLst/>
          </a:prstGeom>
          <a:solidFill>
            <a:srgbClr val="A95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Hardy Brown</a:t>
            </a:r>
          </a:p>
          <a:p>
            <a:pPr lvl="0"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College Prep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76400"/>
            <a:ext cx="9144000" cy="51054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3429000"/>
            <a:ext cx="6248400" cy="1066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685800"/>
            <a:ext cx="83058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FORTUNE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SCHOOL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1" y="3200400"/>
            <a:ext cx="2895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b="1" dirty="0" smtClean="0">
              <a:solidFill>
                <a:srgbClr val="3B19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solidFill>
                  <a:srgbClr val="3B1900"/>
                </a:solidFill>
                <a:latin typeface="Arial" pitchFamily="34" charset="0"/>
                <a:cs typeface="Arial" pitchFamily="34" charset="0"/>
              </a:rPr>
              <a:t>API: </a:t>
            </a:r>
            <a:r>
              <a:rPr lang="en-US" sz="3600" b="1" dirty="0" smtClean="0">
                <a:solidFill>
                  <a:srgbClr val="3B1900"/>
                </a:solidFill>
                <a:latin typeface="Arial" pitchFamily="34" charset="0"/>
                <a:cs typeface="Arial" pitchFamily="34" charset="0"/>
              </a:rPr>
              <a:t>807</a:t>
            </a:r>
            <a:r>
              <a:rPr lang="en-US" sz="2800" b="1" dirty="0" smtClean="0">
                <a:solidFill>
                  <a:srgbClr val="3B1900"/>
                </a:solidFill>
                <a:latin typeface="Arial" pitchFamily="34" charset="0"/>
                <a:cs typeface="Arial" pitchFamily="34" charset="0"/>
              </a:rPr>
              <a:t> (2013)</a:t>
            </a:r>
          </a:p>
          <a:p>
            <a:r>
              <a:rPr lang="en-US" sz="2800" b="1" dirty="0" smtClean="0">
                <a:solidFill>
                  <a:srgbClr val="3B1900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en-US" sz="2800" b="1" dirty="0">
              <a:solidFill>
                <a:srgbClr val="3B1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onyong\Desktop\Culture\Fortune School Pics\20130604_112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Pentagon 4"/>
          <p:cNvSpPr/>
          <p:nvPr/>
        </p:nvSpPr>
        <p:spPr>
          <a:xfrm rot="5400000">
            <a:off x="685800" y="-685800"/>
            <a:ext cx="914400" cy="2286000"/>
          </a:xfrm>
          <a:prstGeom prst="homePlate">
            <a:avLst/>
          </a:prstGeom>
          <a:solidFill>
            <a:srgbClr val="A95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Fortune School</a:t>
            </a:r>
          </a:p>
          <a:p>
            <a:endParaRPr lang="en-US" dirty="0"/>
          </a:p>
        </p:txBody>
      </p:sp>
      <p:pic>
        <p:nvPicPr>
          <p:cNvPr id="1026" name="Picture 2" descr="C:\Users\onyong\Desktop\Culture\Fortune School Pics\Computer lab-Gr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581400" cy="3886200"/>
          </a:xfrm>
          <a:prstGeom prst="rect">
            <a:avLst/>
          </a:prstGeom>
          <a:noFill/>
        </p:spPr>
      </p:pic>
      <p:pic>
        <p:nvPicPr>
          <p:cNvPr id="1027" name="Picture 3" descr="C:\Users\onyong\Desktop\Culture\Fortune School Pics\20150210_135042.jpg"/>
          <p:cNvPicPr>
            <a:picLocks noChangeAspect="1" noChangeArrowheads="1"/>
          </p:cNvPicPr>
          <p:nvPr/>
        </p:nvPicPr>
        <p:blipFill>
          <a:blip r:embed="rId3" cstate="print"/>
          <a:srcRect l="27791" r="3325"/>
          <a:stretch>
            <a:fillRect/>
          </a:stretch>
        </p:blipFill>
        <p:spPr bwMode="auto">
          <a:xfrm>
            <a:off x="4191000" y="1676400"/>
            <a:ext cx="4735741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en-US" dirty="0" smtClean="0">
              <a:ea typeface="ＭＳ Ｐゴシック" pitchFamily="28" charset="-128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ea typeface="ＭＳ Ｐゴシック" pitchFamily="28" charset="-128"/>
              </a:rPr>
              <a:t>5 Pillars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ea typeface="ＭＳ Ｐゴシック" pitchFamily="28" charset="-128"/>
              </a:rPr>
              <a:t>Branding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ea typeface="ＭＳ Ｐゴシック" pitchFamily="28" charset="-128"/>
              </a:rPr>
              <a:t>External Relations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96043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>
                <a:ea typeface="ＭＳ Ｐゴシック" pitchFamily="28" charset="-128"/>
              </a:rPr>
              <a:t/>
            </a:r>
            <a:br>
              <a:rPr lang="en-US" sz="3600" dirty="0" smtClean="0">
                <a:ea typeface="ＭＳ Ｐゴシック" pitchFamily="28" charset="-128"/>
              </a:rPr>
            </a:br>
            <a:r>
              <a:rPr lang="en-US" sz="3600" dirty="0" smtClean="0">
                <a:ea typeface="ＭＳ Ｐゴシック" pitchFamily="28" charset="-128"/>
              </a:rPr>
              <a:t>CULTURE</a:t>
            </a:r>
            <a:br>
              <a:rPr lang="en-US" sz="3600" dirty="0" smtClean="0">
                <a:ea typeface="ＭＳ Ｐゴシック" pitchFamily="28" charset="-128"/>
              </a:rPr>
            </a:br>
            <a:endParaRPr lang="en-US" sz="3600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SUCCESSFUL LEADERSHIP PRACTICES</a:t>
            </a:r>
          </a:p>
        </p:txBody>
      </p:sp>
      <p:sp>
        <p:nvSpPr>
          <p:cNvPr id="6" name="Can 5"/>
          <p:cNvSpPr/>
          <p:nvPr/>
        </p:nvSpPr>
        <p:spPr>
          <a:xfrm>
            <a:off x="3810000" y="2438400"/>
            <a:ext cx="1524000" cy="3886200"/>
          </a:xfrm>
          <a:prstGeom prst="can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5486400" y="2438400"/>
            <a:ext cx="1524000" cy="3886200"/>
          </a:xfrm>
          <a:prstGeom prst="can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7162800" y="2438400"/>
            <a:ext cx="1524000" cy="3886200"/>
          </a:xfrm>
          <a:prstGeom prst="can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2133600" y="2438400"/>
            <a:ext cx="1524000" cy="3886200"/>
          </a:xfrm>
          <a:prstGeom prst="can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457200" y="2438400"/>
            <a:ext cx="1524000" cy="3886200"/>
          </a:xfrm>
          <a:prstGeom prst="can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4000" dirty="0" smtClean="0">
                <a:ea typeface="ＭＳ Ｐゴシック" pitchFamily="28" charset="-128"/>
              </a:rPr>
              <a:t>THE 5 PILLARS: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429000"/>
            <a:ext cx="152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b="1" dirty="0" smtClean="0">
                <a:solidFill>
                  <a:srgbClr val="3B1900"/>
                </a:solidFill>
              </a:rPr>
              <a:t>High Expectations</a:t>
            </a: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3429000"/>
            <a:ext cx="152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b="1" dirty="0" smtClean="0">
                <a:solidFill>
                  <a:srgbClr val="3B1900"/>
                </a:solidFill>
              </a:rPr>
              <a:t>Choice and Commitment</a:t>
            </a: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3429000"/>
            <a:ext cx="152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b="1" dirty="0" smtClean="0">
                <a:solidFill>
                  <a:srgbClr val="3B1900"/>
                </a:solidFill>
              </a:rPr>
              <a:t>More Time</a:t>
            </a: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3429000"/>
            <a:ext cx="152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b="1" dirty="0" smtClean="0">
                <a:solidFill>
                  <a:srgbClr val="3B1900"/>
                </a:solidFill>
              </a:rPr>
              <a:t>Focus on Results</a:t>
            </a: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0" y="3429000"/>
            <a:ext cx="152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b="1" dirty="0" smtClean="0">
                <a:solidFill>
                  <a:srgbClr val="3B1900"/>
                </a:solidFill>
              </a:rPr>
              <a:t>Citizenship</a:t>
            </a: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pPr marL="0" lvl="1" algn="ctr"/>
            <a:endParaRPr lang="en-US" sz="1600" b="1" dirty="0" smtClean="0">
              <a:solidFill>
                <a:srgbClr val="3B19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SUCCESSFUL LEADERSHIP PRACTICES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ea typeface="ＭＳ Ｐゴシック" pitchFamily="28" charset="-128"/>
              </a:rPr>
              <a:t>THE 5 PILLARS:</a:t>
            </a:r>
          </a:p>
          <a:p>
            <a:pPr marL="914400" lvl="1" indent="-457200" eaLnBrk="1" hangingPunct="1">
              <a:buFont typeface="Calibri" pitchFamily="28" charset="0"/>
              <a:buAutoNum type="arabicPeriod"/>
            </a:pPr>
            <a:r>
              <a:rPr lang="en-US" sz="2200" b="1" u="sng" dirty="0" smtClean="0">
                <a:ea typeface="ＭＳ Ｐゴシック" pitchFamily="28" charset="-128"/>
              </a:rPr>
              <a:t>High expectations </a:t>
            </a:r>
            <a:r>
              <a:rPr lang="en-US" sz="2200" dirty="0" smtClean="0">
                <a:ea typeface="ＭＳ Ｐゴシック" pitchFamily="28" charset="-128"/>
              </a:rPr>
              <a:t>– for academic achievement and conduct.</a:t>
            </a:r>
          </a:p>
          <a:p>
            <a:pPr marL="914400" lvl="1" indent="-457200" eaLnBrk="1" hangingPunct="1">
              <a:buFont typeface="Calibri" pitchFamily="28" charset="0"/>
              <a:buAutoNum type="arabicPeriod"/>
            </a:pPr>
            <a:r>
              <a:rPr lang="en-US" sz="2200" b="1" u="sng" dirty="0" smtClean="0">
                <a:ea typeface="ＭＳ Ｐゴシック" pitchFamily="28" charset="-128"/>
              </a:rPr>
              <a:t>Choice and Commitment </a:t>
            </a:r>
            <a:r>
              <a:rPr lang="en-US" sz="2200" dirty="0" smtClean="0">
                <a:ea typeface="ＭＳ Ｐゴシック" pitchFamily="28" charset="-128"/>
              </a:rPr>
              <a:t>– everyone chooses to participate in the program, and uphold a commitment to the school and to each other to put in the time and effort required for success.</a:t>
            </a:r>
          </a:p>
          <a:p>
            <a:pPr marL="914400" lvl="1" indent="-457200" eaLnBrk="1" hangingPunct="1">
              <a:buFont typeface="Calibri" pitchFamily="28" charset="0"/>
              <a:buAutoNum type="arabicPeriod"/>
            </a:pPr>
            <a:r>
              <a:rPr lang="en-US" sz="2200" b="1" u="sng" dirty="0" smtClean="0">
                <a:ea typeface="ＭＳ Ｐゴシック" pitchFamily="28" charset="-128"/>
              </a:rPr>
              <a:t>More time </a:t>
            </a:r>
            <a:r>
              <a:rPr lang="en-US" sz="2200" dirty="0" smtClean="0">
                <a:ea typeface="ＭＳ Ｐゴシック" pitchFamily="28" charset="-128"/>
              </a:rPr>
              <a:t>– extended school day, week and year; ensures that students acquire knowledge and skills that prepare them for competitive colleges and opportunities to engage in diverse extra-curricular activities.</a:t>
            </a:r>
          </a:p>
          <a:p>
            <a:pPr marL="914400" lvl="1" indent="-457200" eaLnBrk="1" hangingPunct="1">
              <a:buFont typeface="Calibri" pitchFamily="28" charset="0"/>
              <a:buAutoNum type="arabicPeriod"/>
            </a:pPr>
            <a:r>
              <a:rPr lang="en-US" sz="2200" b="1" u="sng" dirty="0" smtClean="0">
                <a:ea typeface="ＭＳ Ｐゴシック" pitchFamily="28" charset="-128"/>
              </a:rPr>
              <a:t>Focus on Results </a:t>
            </a:r>
            <a:r>
              <a:rPr lang="en-US" sz="2200" dirty="0" smtClean="0">
                <a:ea typeface="ＭＳ Ｐゴシック" pitchFamily="28" charset="-128"/>
              </a:rPr>
              <a:t>– focus on high student performance through standardized tests and other objective measures.</a:t>
            </a:r>
          </a:p>
          <a:p>
            <a:pPr marL="914400" lvl="1" indent="-457200" eaLnBrk="1" hangingPunct="1">
              <a:buFont typeface="Calibri" pitchFamily="28" charset="0"/>
              <a:buAutoNum type="arabicPeriod"/>
            </a:pPr>
            <a:r>
              <a:rPr lang="en-US" sz="2200" b="1" u="sng" dirty="0" smtClean="0">
                <a:ea typeface="ＭＳ Ｐゴシック" pitchFamily="28" charset="-128"/>
              </a:rPr>
              <a:t>Citizenship</a:t>
            </a:r>
            <a:r>
              <a:rPr lang="en-US" sz="2200" dirty="0" smtClean="0">
                <a:ea typeface="ＭＳ Ｐゴシック" pitchFamily="28" charset="-128"/>
              </a:rPr>
              <a:t> – belief that the measure of </a:t>
            </a:r>
            <a:r>
              <a:rPr lang="en-US" sz="2200" smtClean="0">
                <a:ea typeface="ＭＳ Ｐゴシック" pitchFamily="28" charset="-128"/>
              </a:rPr>
              <a:t>a person’</a:t>
            </a:r>
            <a:r>
              <a:rPr lang="en-US" altLang="ja-JP" sz="2200" smtClean="0">
                <a:ea typeface="ＭＳ Ｐゴシック" pitchFamily="28" charset="-128"/>
              </a:rPr>
              <a:t>s </a:t>
            </a:r>
            <a:r>
              <a:rPr lang="en-US" altLang="ja-JP" sz="2200" dirty="0" smtClean="0">
                <a:ea typeface="ＭＳ Ｐゴシック" pitchFamily="28" charset="-128"/>
              </a:rPr>
              <a:t>success is in what he/she gives to others.</a:t>
            </a:r>
            <a:endParaRPr lang="en-US" sz="2200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en-US" dirty="0" smtClean="0">
              <a:ea typeface="ＭＳ Ｐゴシック" pitchFamily="28" charset="-128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ea typeface="ＭＳ Ｐゴシック" pitchFamily="28" charset="-128"/>
              </a:rPr>
              <a:t>Selection of Teachers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ea typeface="ＭＳ Ｐゴシック" pitchFamily="28" charset="-128"/>
              </a:rPr>
              <a:t>Professional Development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ea typeface="ＭＳ Ｐゴシック" pitchFamily="28" charset="-128"/>
              </a:rPr>
              <a:t>Data-Driven </a:t>
            </a:r>
            <a:r>
              <a:rPr lang="en-US" dirty="0">
                <a:ea typeface="ＭＳ Ｐゴシック" pitchFamily="28" charset="-128"/>
              </a:rPr>
              <a:t>I</a:t>
            </a:r>
            <a:r>
              <a:rPr lang="en-US" dirty="0" smtClean="0">
                <a:ea typeface="ＭＳ Ｐゴシック" pitchFamily="28" charset="-128"/>
              </a:rPr>
              <a:t>nstruction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9604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ea typeface="ＭＳ Ｐゴシック" pitchFamily="28" charset="-128"/>
              </a:rPr>
              <a:t/>
            </a:r>
            <a:br>
              <a:rPr lang="en-US" sz="3600" dirty="0" smtClean="0">
                <a:ea typeface="ＭＳ Ｐゴシック" pitchFamily="28" charset="-128"/>
              </a:rPr>
            </a:br>
            <a:r>
              <a:rPr lang="en-US" sz="3600" dirty="0" smtClean="0">
                <a:ea typeface="ＭＳ Ｐゴシック" pitchFamily="28" charset="-128"/>
              </a:rPr>
              <a:t>SUCCESSFUL INSTRUCTIONAL PRACTICES</a:t>
            </a:r>
            <a:br>
              <a:rPr lang="en-US" sz="3600" dirty="0" smtClean="0">
                <a:ea typeface="ＭＳ Ｐゴシック" pitchFamily="28" charset="-128"/>
              </a:rPr>
            </a:br>
            <a:endParaRPr lang="en-US" sz="3600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ea typeface="ＭＳ Ｐゴシック" pitchFamily="28" charset="-128"/>
              </a:rPr>
              <a:t>Understanding of the achievement gap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ea typeface="ＭＳ Ｐゴシック" pitchFamily="28" charset="-128"/>
              </a:rPr>
              <a:t>Classroom management skills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ea typeface="ＭＳ Ｐゴシック" pitchFamily="28" charset="-128"/>
              </a:rPr>
              <a:t>Willingness to use data to guide instruction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ea typeface="ＭＳ Ｐゴシック" pitchFamily="28" charset="-128"/>
              </a:rPr>
              <a:t>Interest in community growth through education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ea typeface="ＭＳ Ｐゴシック" pitchFamily="28" charset="-128"/>
              </a:rPr>
              <a:t>SELECTION OF TEACHERS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13716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INSTRUMENTS THAT ILLUSTRATE THE ACHIEVEMENT GAP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National Assessment of Educational Progress (NAEP)</a:t>
            </a:r>
          </a:p>
          <a:p>
            <a:pPr eaLnBrk="1" hangingPunct="1"/>
            <a:endParaRPr lang="en-US" dirty="0" smtClean="0">
              <a:ea typeface="ＭＳ Ｐゴシック" pitchFamily="28" charset="-128"/>
            </a:endParaRPr>
          </a:p>
          <a:p>
            <a:pPr eaLnBrk="1" hangingPunct="1"/>
            <a:r>
              <a:rPr lang="en-US" dirty="0" smtClean="0">
                <a:ea typeface="ＭＳ Ｐゴシック" pitchFamily="28" charset="-128"/>
              </a:rPr>
              <a:t>California Academic Performance Index (API)</a:t>
            </a:r>
          </a:p>
          <a:p>
            <a:pPr eaLnBrk="1" hangingPunct="1"/>
            <a:endParaRPr lang="en-US" dirty="0" smtClean="0">
              <a:ea typeface="ＭＳ Ｐゴシック" pitchFamily="28" charset="-128"/>
            </a:endParaRPr>
          </a:p>
          <a:p>
            <a:pPr eaLnBrk="1" hangingPunct="1"/>
            <a:r>
              <a:rPr lang="en-US" dirty="0" smtClean="0">
                <a:ea typeface="ＭＳ Ｐゴシック" pitchFamily="28" charset="-128"/>
              </a:rPr>
              <a:t>California Standards Tests (CST)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3 Weeks of </a:t>
            </a:r>
            <a:r>
              <a:rPr lang="en-US" dirty="0" smtClean="0">
                <a:ea typeface="ＭＳ Ｐゴシック" pitchFamily="28" charset="-128"/>
              </a:rPr>
              <a:t>Professional Development </a:t>
            </a:r>
            <a:r>
              <a:rPr lang="en-US" dirty="0" smtClean="0">
                <a:ea typeface="ＭＳ Ｐゴシック" pitchFamily="28" charset="-128"/>
              </a:rPr>
              <a:t>per year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pitchFamily="2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Focuses on: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California Common Core State Standards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Setting the tone for learning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Technology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Assessment methodology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6055" y="457200"/>
            <a:ext cx="9144000" cy="1066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ea typeface="ＭＳ Ｐゴシック" pitchFamily="28" charset="-128"/>
              </a:rPr>
              <a:t>PROFESSIONAL DEVELOPMENT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Entry-level diagnostic exam for all students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Progress monitoring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Formative assessments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Summative assessments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End of trimester exams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Smarter Balanced Assessment Consortium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6055" y="457200"/>
            <a:ext cx="9144000" cy="1066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ea typeface="ＭＳ Ｐゴシック" pitchFamily="28" charset="-128"/>
              </a:rPr>
              <a:t>STUDENT ASSESSMENT</a:t>
            </a:r>
          </a:p>
        </p:txBody>
      </p:sp>
    </p:spTree>
    <p:extLst>
      <p:ext uri="{BB962C8B-B14F-4D97-AF65-F5344CB8AC3E}">
        <p14:creationId xmlns:p14="http://schemas.microsoft.com/office/powerpoint/2010/main" val="2888253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6055" y="457200"/>
            <a:ext cx="9144000" cy="1066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ea typeface="ＭＳ Ｐゴシック" pitchFamily="28" charset="-128"/>
              </a:rPr>
              <a:t>SAMPLE STUDENT ASSESSMENT DATA </a:t>
            </a:r>
            <a:r>
              <a:rPr lang="en-US" dirty="0" smtClean="0">
                <a:ea typeface="ＭＳ Ｐゴシック" pitchFamily="28" charset="-128"/>
              </a:rPr>
              <a:t>KINDERGARTEN  2013-14</a:t>
            </a:r>
            <a:endParaRPr lang="en-US" dirty="0" smtClean="0">
              <a:ea typeface="ＭＳ Ｐゴシック" pitchFamily="28" charset="-128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0" y="6354763"/>
            <a:ext cx="36379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Houghton Mifflin Harcourt Assessments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53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Staff Selection – Belief in the Mission; School Experience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28" charset="-128"/>
              </a:rPr>
              <a:t>Office Manager, School Secretary, Parent Liaison, Food Service Coordinator, Campus Monitor, </a:t>
            </a:r>
            <a:r>
              <a:rPr lang="en-US" dirty="0" smtClean="0">
                <a:ea typeface="ＭＳ Ｐゴシック" pitchFamily="28" charset="-128"/>
              </a:rPr>
              <a:t>Custodian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Operations Manual; On-going Professional Development; Regular Check-ins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Vendor Relationships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28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6055" y="457200"/>
            <a:ext cx="9144000" cy="1066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ea typeface="ＭＳ Ｐゴシック" pitchFamily="28" charset="-128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3218634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2211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28" charset="-128"/>
              </a:rPr>
              <a:t>Charter </a:t>
            </a:r>
            <a:r>
              <a:rPr lang="en-US" smtClean="0">
                <a:ea typeface="ＭＳ Ｐゴシック" pitchFamily="28" charset="-128"/>
              </a:rPr>
              <a:t>Petition</a:t>
            </a:r>
            <a:endParaRPr lang="en-US" dirty="0" smtClean="0">
              <a:ea typeface="ＭＳ Ｐゴシック" pitchFamily="28" charset="-128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Budget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Cash Flow Statement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Special Advance Apportionment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37% based on PENSEC (July-Nov State Aid)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18% based on 20 Day Attendance (Dec-Jan Aid)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Cash Flow Options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28" charset="-128"/>
              </a:rPr>
              <a:t>Charter revolving loan, PCSGP Grant, receivable sales, line of credit/growth loans, charitable giving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ea typeface="ＭＳ Ｐゴシック" pitchFamily="28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pitchFamily="28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6055" y="457200"/>
            <a:ext cx="9144000" cy="1066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ea typeface="ＭＳ Ｐゴシック" pitchFamily="28" charset="-128"/>
              </a:rPr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2888253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33400"/>
            <a:ext cx="434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ea typeface="ＭＳ Ｐゴシック" pitchFamily="28" charset="-128"/>
              </a:rPr>
              <a:t>KEY TAKE-A-WAYS FROM PARENT COMMENTS</a:t>
            </a:r>
            <a:br>
              <a:rPr lang="en-US" sz="3600" b="1" dirty="0" smtClean="0">
                <a:ea typeface="ＭＳ Ｐゴシック" pitchFamily="28" charset="-128"/>
              </a:rPr>
            </a:br>
            <a:r>
              <a:rPr lang="en-US" sz="1800" b="1" dirty="0" smtClean="0">
                <a:ea typeface="ＭＳ Ｐゴシック" pitchFamily="28" charset="-128"/>
              </a:rPr>
              <a:t>(Chapter 4, pp. 181-182)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7467600" cy="4264025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Calibri" pitchFamily="28" charset="0"/>
              <a:buAutoNum type="arabicPeriod"/>
            </a:pPr>
            <a:r>
              <a:rPr lang="en-US" sz="2700" dirty="0" smtClean="0">
                <a:ea typeface="ＭＳ Ｐゴシック" pitchFamily="28" charset="-128"/>
              </a:rPr>
              <a:t>Parents should develop vocabulary of their children:  Read to them before they can talk. 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Calibri" pitchFamily="28" charset="0"/>
              <a:buAutoNum type="arabicPeriod"/>
            </a:pPr>
            <a:r>
              <a:rPr lang="en-US" sz="2700" dirty="0" smtClean="0">
                <a:ea typeface="ＭＳ Ｐゴシック" pitchFamily="28" charset="-128"/>
              </a:rPr>
              <a:t>Parents should establish routines at home.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Calibri" pitchFamily="28" charset="0"/>
              <a:buAutoNum type="arabicPeriod"/>
            </a:pPr>
            <a:r>
              <a:rPr lang="en-US" sz="2700" dirty="0" smtClean="0">
                <a:ea typeface="ＭＳ Ｐゴシック" pitchFamily="28" charset="-128"/>
              </a:rPr>
              <a:t>Parents should teach that learning at home takes precedence over TV, video games, and social networks with friends.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700" dirty="0" smtClean="0">
              <a:ea typeface="ＭＳ Ｐゴシック" pitchFamily="28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Calibri" pitchFamily="28" charset="0"/>
              <a:buAutoNum type="arabicPeriod"/>
            </a:pPr>
            <a:endParaRPr lang="en-US" sz="2700" dirty="0" smtClean="0">
              <a:ea typeface="ＭＳ Ｐゴシック" pitchFamily="28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Calibri" pitchFamily="28" charset="0"/>
              <a:buAutoNum type="arabicPeriod"/>
            </a:pPr>
            <a:endParaRPr lang="en-US" sz="2700" dirty="0" smtClean="0">
              <a:ea typeface="ＭＳ Ｐゴシック" pitchFamily="28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Calibri" pitchFamily="28" charset="0"/>
              <a:buAutoNum type="arabicPeriod"/>
            </a:pPr>
            <a:endParaRPr lang="en-US" sz="2700" dirty="0" smtClean="0">
              <a:ea typeface="ＭＳ Ｐゴシック" pitchFamily="28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Calibri" pitchFamily="28" charset="0"/>
              <a:buAutoNum type="arabicPeriod"/>
            </a:pPr>
            <a:endParaRPr lang="en-US" sz="2700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914399"/>
          </a:xfrm>
          <a:solidFill>
            <a:srgbClr val="4E622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CONCLUSIONS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7924800" cy="4876800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African American &amp; Hispanic students are successful in some schools.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Principals, teachers and other educators should consider successful school strategies.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Parent engagement is essential for student </a:t>
            </a:r>
            <a:r>
              <a:rPr lang="en-US" dirty="0">
                <a:solidFill>
                  <a:schemeClr val="bg1"/>
                </a:solidFill>
              </a:rPr>
              <a:t>success. Good parenting makes for better schooling that lead to a better community, state and nation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Education is not simply the providence of schools; the broader community needs to be engaged.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914399"/>
          </a:xfrm>
          <a:solidFill>
            <a:srgbClr val="4E622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CLOSING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7924800" cy="4876800"/>
          </a:xfrm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endParaRPr lang="en-US" dirty="0" smtClean="0"/>
          </a:p>
          <a:p>
            <a:pPr marL="514350" indent="-514350" algn="l">
              <a:buFont typeface="Arial" pitchFamily="34" charset="0"/>
              <a:buChar char="•"/>
            </a:pPr>
            <a:endParaRPr lang="en-US" dirty="0" smtClean="0"/>
          </a:p>
          <a:p>
            <a:pPr marL="514350" indent="-514350" algn="l">
              <a:buFont typeface="Arial" pitchFamily="34" charset="0"/>
              <a:buChar char="•"/>
            </a:pPr>
            <a:endParaRPr lang="en-US" dirty="0" smtClean="0"/>
          </a:p>
          <a:p>
            <a:pPr marL="514350" indent="-5143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“I See A School” Activity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</a:rPr>
              <a:t>Q &amp; </a:t>
            </a:r>
            <a:r>
              <a:rPr lang="en-US" dirty="0" err="1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28" charset="-128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35363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Font typeface="Arial" charset="0"/>
              <a:buNone/>
            </a:pPr>
            <a:r>
              <a:rPr lang="en-US" sz="3900" dirty="0" smtClean="0">
                <a:ea typeface="ＭＳ Ｐゴシック" pitchFamily="28" charset="-128"/>
              </a:rPr>
              <a:t>www.fortuneandassociates.com</a:t>
            </a:r>
          </a:p>
          <a:p>
            <a:pPr algn="ctr">
              <a:lnSpc>
                <a:spcPct val="200000"/>
              </a:lnSpc>
              <a:buFont typeface="Arial" charset="0"/>
              <a:buNone/>
            </a:pPr>
            <a:r>
              <a:rPr lang="en-US" dirty="0" smtClean="0">
                <a:ea typeface="ＭＳ Ｐゴシック" pitchFamily="28" charset="-128"/>
              </a:rPr>
              <a:t>rcfortune9@yahoo.com</a:t>
            </a:r>
          </a:p>
          <a:p>
            <a:pPr algn="ctr">
              <a:lnSpc>
                <a:spcPct val="200000"/>
              </a:lnSpc>
              <a:buFont typeface="Arial" charset="0"/>
              <a:buNone/>
            </a:pPr>
            <a:r>
              <a:rPr lang="en-US" dirty="0" smtClean="0">
                <a:ea typeface="ＭＳ Ｐゴシック" pitchFamily="28" charset="-128"/>
              </a:rPr>
              <a:t>(916) 803-4903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 cstate="print"/>
          <a:srcRect l="18741" t="31250" r="19766" b="41667"/>
          <a:stretch>
            <a:fillRect/>
          </a:stretch>
        </p:blipFill>
        <p:spPr bwMode="auto">
          <a:xfrm>
            <a:off x="0" y="0"/>
            <a:ext cx="92313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8382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3961" y="6477000"/>
            <a:ext cx="4120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Source: http://nces.ed.gov/nationsreportcard/mathematics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ea typeface="ＭＳ Ｐゴシック" pitchFamily="28" charset="-128"/>
              </a:rPr>
              <a:t>NAEP Mathematics Trends – Grade 8</a:t>
            </a:r>
          </a:p>
        </p:txBody>
      </p:sp>
      <p:pic>
        <p:nvPicPr>
          <p:cNvPr id="7" name="Picture 6" descr="math-grad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0"/>
            <a:ext cx="9144000" cy="8382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3406" y="6477000"/>
            <a:ext cx="5210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Source: API Base State Reports  2005-2011  CA Department of Education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ea typeface="ＭＳ Ｐゴシック" pitchFamily="28" charset="-128"/>
              </a:rPr>
              <a:t>CALIFORNIA ACADEMIC PERFORMANCE INDEX SCORES FOR ASIAN, WHITE, HISPANIC AND AFRICAN AMERICAN STUDENTS</a:t>
            </a:r>
          </a:p>
        </p:txBody>
      </p:sp>
      <p:pic>
        <p:nvPicPr>
          <p:cNvPr id="7" name="Picture 6" descr="COMPARI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9144000" cy="5181600"/>
          </a:xfrm>
          <a:prstGeom prst="rect">
            <a:avLst/>
          </a:prstGeom>
          <a:solidFill>
            <a:srgbClr val="D5C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0"/>
            <a:ext cx="6934200" cy="8382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dirty="0" smtClean="0">
                <a:ea typeface="ＭＳ Ｐゴシック" pitchFamily="28" charset="-128"/>
              </a:rPr>
              <a:t>2010 API SCORES – STATEWIDE DATA</a:t>
            </a:r>
            <a:br>
              <a:rPr lang="en-US" sz="3600" dirty="0" smtClean="0">
                <a:ea typeface="ＭＳ Ｐゴシック" pitchFamily="28" charset="-128"/>
              </a:rPr>
            </a:br>
            <a:r>
              <a:rPr lang="en-US" sz="1800" dirty="0" smtClean="0">
                <a:ea typeface="ＭＳ Ｐゴシック" pitchFamily="28" charset="-128"/>
              </a:rPr>
              <a:t>All Grades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371600" y="6400800"/>
            <a:ext cx="777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Source: Derived from California Department of Education website (www.cde.ca.gov)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01811089"/>
              </p:ext>
            </p:extLst>
          </p:nvPr>
        </p:nvGraphicFramePr>
        <p:xfrm>
          <a:off x="0" y="1371600"/>
          <a:ext cx="85344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67600" y="2590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E6226"/>
                </a:solidFill>
              </a:rPr>
              <a:t>838</a:t>
            </a:r>
            <a:endParaRPr lang="en-US" sz="2400" b="1" dirty="0">
              <a:solidFill>
                <a:srgbClr val="4E622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429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E1C24"/>
                </a:solidFill>
              </a:rPr>
              <a:t>715</a:t>
            </a:r>
            <a:endParaRPr lang="en-US" sz="2400" b="1" dirty="0">
              <a:solidFill>
                <a:srgbClr val="EE1C2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1748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2D91"/>
                </a:solidFill>
              </a:rPr>
              <a:t>890</a:t>
            </a:r>
            <a:endParaRPr lang="en-US" sz="2400" b="1" dirty="0">
              <a:solidFill>
                <a:srgbClr val="662D9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4267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</a:rPr>
              <a:t>686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51771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B1900"/>
                </a:solidFill>
              </a:rPr>
              <a:t>767</a:t>
            </a:r>
            <a:endParaRPr lang="en-US" sz="2400" b="1" dirty="0">
              <a:solidFill>
                <a:srgbClr val="3B1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28" charset="-128"/>
              </a:rPr>
              <a:t>SELECTION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600" u="sng" dirty="0" smtClean="0">
                <a:ea typeface="ＭＳ Ｐゴシック" pitchFamily="28" charset="-128"/>
              </a:rPr>
              <a:t>&gt;</a:t>
            </a:r>
            <a:r>
              <a:rPr lang="en-US" sz="2600" dirty="0" smtClean="0">
                <a:ea typeface="ＭＳ Ｐゴシック" pitchFamily="28" charset="-128"/>
              </a:rPr>
              <a:t> 800 Academic Performance Index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</a:pPr>
            <a:endParaRPr lang="en-US" sz="2600" dirty="0" smtClean="0">
              <a:ea typeface="ＭＳ Ｐゴシック" pitchFamily="28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2600" u="sng" dirty="0" smtClean="0">
                <a:ea typeface="ＭＳ Ｐゴシック" pitchFamily="28" charset="-128"/>
              </a:rPr>
              <a:t>&gt;</a:t>
            </a:r>
            <a:r>
              <a:rPr lang="en-US" sz="2600" dirty="0" smtClean="0">
                <a:ea typeface="ＭＳ Ｐゴシック" pitchFamily="28" charset="-128"/>
              </a:rPr>
              <a:t> 70% students proficient or advanced in </a:t>
            </a:r>
            <a:r>
              <a:rPr lang="en-US" sz="2600" u="sng" dirty="0" smtClean="0">
                <a:ea typeface="ＭＳ Ｐゴシック" pitchFamily="28" charset="-128"/>
              </a:rPr>
              <a:t>mathematics </a:t>
            </a:r>
            <a:r>
              <a:rPr lang="en-US" sz="2600" dirty="0" smtClean="0">
                <a:ea typeface="ＭＳ Ｐゴシック" pitchFamily="28" charset="-128"/>
              </a:rPr>
              <a:t>in at least one grade level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</a:pPr>
            <a:endParaRPr lang="en-US" sz="2600" dirty="0" smtClean="0">
              <a:ea typeface="ＭＳ Ｐゴシック" pitchFamily="28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2600" u="sng" dirty="0" smtClean="0">
                <a:ea typeface="ＭＳ Ｐゴシック" pitchFamily="28" charset="-128"/>
              </a:rPr>
              <a:t>&gt;</a:t>
            </a:r>
            <a:r>
              <a:rPr lang="en-US" sz="2600" dirty="0" smtClean="0">
                <a:ea typeface="ＭＳ Ｐゴシック" pitchFamily="28" charset="-128"/>
              </a:rPr>
              <a:t> 50% of students who qualified for free/reduced priced lunch (indicator of low-income)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</a:pPr>
            <a:endParaRPr lang="en-US" sz="2600" dirty="0" smtClean="0">
              <a:ea typeface="ＭＳ Ｐゴシック" pitchFamily="28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2600" dirty="0" smtClean="0">
                <a:ea typeface="ＭＳ Ｐゴシック" pitchFamily="28" charset="-128"/>
              </a:rPr>
              <a:t>Numerically significant ethnic minority enrollment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200" u="sng" dirty="0" smtClean="0">
                <a:ea typeface="ＭＳ Ｐゴシック" pitchFamily="28" charset="-128"/>
              </a:rPr>
              <a:t>&gt;</a:t>
            </a:r>
            <a:r>
              <a:rPr lang="en-US" sz="2200" dirty="0" smtClean="0">
                <a:ea typeface="ＭＳ Ｐゴシック" pitchFamily="28" charset="-128"/>
              </a:rPr>
              <a:t> 20% African American or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200" u="sng" dirty="0" smtClean="0">
                <a:ea typeface="ＭＳ Ｐゴシック" pitchFamily="28" charset="-128"/>
              </a:rPr>
              <a:t>&gt;</a:t>
            </a:r>
            <a:r>
              <a:rPr lang="en-US" sz="2200" dirty="0" smtClean="0">
                <a:ea typeface="ＭＳ Ｐゴシック" pitchFamily="28" charset="-128"/>
              </a:rPr>
              <a:t> 40% Hispanic American students</a:t>
            </a:r>
            <a:endParaRPr lang="en-US" sz="2200" u="sng" dirty="0" smtClean="0">
              <a:ea typeface="ＭＳ Ｐゴシック" pitchFamily="28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600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377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600" dirty="0" smtClean="0">
                <a:ea typeface="ＭＳ Ｐゴシック" pitchFamily="28" charset="-128"/>
              </a:rPr>
              <a:t>High Minority, Gap Closing Schools that Meet/Exceed CA 800 API Goal </a:t>
            </a:r>
          </a:p>
        </p:txBody>
      </p:sp>
      <p:graphicFrame>
        <p:nvGraphicFramePr>
          <p:cNvPr id="15606" name="Group 246"/>
          <p:cNvGraphicFramePr>
            <a:graphicFrameLocks noGrp="1"/>
          </p:cNvGraphicFramePr>
          <p:nvPr/>
        </p:nvGraphicFramePr>
        <p:xfrm>
          <a:off x="-1" y="1163711"/>
          <a:ext cx="9144001" cy="5472050"/>
        </p:xfrm>
        <a:graphic>
          <a:graphicData uri="http://schemas.openxmlformats.org/drawingml/2006/table">
            <a:tbl>
              <a:tblPr/>
              <a:tblGrid>
                <a:gridCol w="434008"/>
                <a:gridCol w="4239040"/>
                <a:gridCol w="1063487"/>
                <a:gridCol w="1174474"/>
                <a:gridCol w="1058518"/>
                <a:gridCol w="1174474"/>
              </a:tblGrid>
              <a:tr h="6293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28" charset="0"/>
                          <a:ea typeface="ＭＳ Ｐゴシック" pitchFamily="28" charset="-128"/>
                        </a:rPr>
                        <a:t> 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50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School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50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2010 API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50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% Afr. Am.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50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%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Hisp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.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50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% FRPM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5007"/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Sixth Street Prep. (K-8)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960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6%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84%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86%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Oakland Charter Academy (6-8)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954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3%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92%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95%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Richardson Prep. (6-8)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948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13%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64%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76%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St. HOPE (PS 7) (K-8)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913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78%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62%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Wilder' Prep (K-8)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892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87%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12%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78%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6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Victoriano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 Elementary (K-5)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891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23%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50%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62%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7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Laurel Street Elementary (K-5)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888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17%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78%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89%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Charles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Bursch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 Elementary (K-5)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884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29%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70%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82%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9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Vista Magnet Middle (6-8)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884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3%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48%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51%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10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Harbor Teacher Prep. (9-12)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884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25%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53%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64%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11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Merced Elementary (K-5)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878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5%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73%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68%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12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Arroyo Seco Museum Science (K-8)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869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2%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87%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100%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13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Mary McLeod Bethune Elementary (K-5)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868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24%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57%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82%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14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Willard Elementary (K-5)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863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65%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65%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15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Watts Learning Center (K-5)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860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92%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7%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91%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16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Think College Now (K-5)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859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13%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68%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93%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17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Highland Elementary (K-5)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852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48%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49%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87%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18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Otay Elementary (K-6)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846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3%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53%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77%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19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Harborside Elementary (K-6)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838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4%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54%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82%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20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Kelso Elementary (K-6)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802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38%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59%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1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86%</a:t>
                      </a:r>
                    </a:p>
                  </a:txBody>
                  <a:tcPr marL="6763" marR="6763" marT="6764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alibri" pitchFamily="28" charset="0"/>
                          <a:ea typeface="ＭＳ Ｐゴシック" pitchFamily="28" charset="-128"/>
                        </a:rPr>
                        <a:t> 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1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Mean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1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882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1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26%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1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57%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1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79%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1900"/>
                    </a:solidFill>
                  </a:tcPr>
                </a:tc>
              </a:tr>
              <a:tr h="2176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28" charset="0"/>
                          <a:ea typeface="ＭＳ Ｐゴシック" pitchFamily="28" charset="-128"/>
                        </a:rPr>
                        <a:t> 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1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Range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1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802-960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1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2-92%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1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7-96%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1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28" charset="-128"/>
                          <a:cs typeface="Arial" pitchFamily="34" charset="0"/>
                        </a:rPr>
                        <a:t>51-100%</a:t>
                      </a:r>
                    </a:p>
                  </a:txBody>
                  <a:tcPr marL="6763" marR="6763" marT="6764" marB="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1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  <a:solidFill>
            <a:srgbClr val="4E6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0" y="1524000"/>
            <a:ext cx="7086600" cy="1447800"/>
          </a:xfrm>
          <a:prstGeom prst="homePlate">
            <a:avLst/>
          </a:prstGeom>
          <a:solidFill>
            <a:srgbClr val="A95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SCHOOL CASE STUDIES</a:t>
            </a: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3048000"/>
          </a:xfrm>
        </p:spPr>
        <p:txBody>
          <a:bodyPr>
            <a:normAutofit/>
          </a:bodyPr>
          <a:lstStyle/>
          <a:p>
            <a:pPr marL="514350" indent="-514350" algn="l">
              <a:buFont typeface="Wingdings" charset="2"/>
              <a:buChar char="u"/>
            </a:pPr>
            <a:r>
              <a:rPr lang="en-US" dirty="0" smtClean="0">
                <a:solidFill>
                  <a:srgbClr val="FFFFFF"/>
                </a:solidFill>
                <a:ea typeface="ＭＳ Ｐゴシック" pitchFamily="28" charset="-128"/>
              </a:rPr>
              <a:t>Oakland Charter Academy</a:t>
            </a:r>
          </a:p>
          <a:p>
            <a:pPr marL="514350" indent="-514350" algn="l">
              <a:buFont typeface="Wingdings" charset="2"/>
              <a:buChar char="u"/>
            </a:pPr>
            <a:r>
              <a:rPr lang="en-US" dirty="0" smtClean="0">
                <a:solidFill>
                  <a:srgbClr val="FFFFFF"/>
                </a:solidFill>
                <a:ea typeface="ＭＳ Ｐゴシック" pitchFamily="28" charset="-128"/>
              </a:rPr>
              <a:t>Wilder’s </a:t>
            </a:r>
            <a:r>
              <a:rPr lang="en-US" dirty="0">
                <a:solidFill>
                  <a:srgbClr val="FFFFFF"/>
                </a:solidFill>
                <a:ea typeface="ＭＳ Ｐゴシック" pitchFamily="28" charset="-128"/>
              </a:rPr>
              <a:t>Preparatory </a:t>
            </a:r>
            <a:r>
              <a:rPr lang="en-US" dirty="0" smtClean="0">
                <a:solidFill>
                  <a:srgbClr val="FFFFFF"/>
                </a:solidFill>
                <a:ea typeface="ＭＳ Ｐゴシック" pitchFamily="28" charset="-128"/>
              </a:rPr>
              <a:t>Academy</a:t>
            </a:r>
          </a:p>
          <a:p>
            <a:pPr marL="514350" indent="-514350" algn="l">
              <a:buFont typeface="Wingdings" charset="2"/>
              <a:buChar char="u"/>
            </a:pPr>
            <a:r>
              <a:rPr lang="en-US" dirty="0" smtClean="0">
                <a:solidFill>
                  <a:srgbClr val="FFFFFF"/>
                </a:solidFill>
                <a:ea typeface="ＭＳ Ｐゴシック" pitchFamily="28" charset="-128"/>
              </a:rPr>
              <a:t>Watts Learning Center</a:t>
            </a:r>
          </a:p>
          <a:p>
            <a:pPr marL="514350" indent="-514350" algn="l">
              <a:buFont typeface="Wingdings" charset="2"/>
              <a:buChar char="u"/>
            </a:pPr>
            <a:r>
              <a:rPr lang="en-US" dirty="0" smtClean="0">
                <a:solidFill>
                  <a:schemeClr val="bg1"/>
                </a:solidFill>
                <a:ea typeface="ＭＳ Ｐゴシック" pitchFamily="28" charset="-128"/>
              </a:rPr>
              <a:t>St. HOPE Public School 7</a:t>
            </a:r>
          </a:p>
          <a:p>
            <a:pPr marL="514350" indent="-514350" algn="l">
              <a:buFont typeface="Wingdings" charset="2"/>
              <a:buChar char="u"/>
            </a:pPr>
            <a:r>
              <a:rPr lang="en-US" dirty="0" smtClean="0">
                <a:solidFill>
                  <a:schemeClr val="bg1"/>
                </a:solidFill>
                <a:ea typeface="ＭＳ Ｐゴシック" pitchFamily="28" charset="-128"/>
              </a:rPr>
              <a:t>Fortune Schools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  <a:ea typeface="ＭＳ Ｐゴシック" pitchFamily="2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5777</TotalTime>
  <Words>1264</Words>
  <Application>Microsoft Office PowerPoint</Application>
  <PresentationFormat>On-screen Show (4:3)</PresentationFormat>
  <Paragraphs>365</Paragraphs>
  <Slides>39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FOCUS OF THIS PRESENTATION</vt:lpstr>
      <vt:lpstr>INSTRUMENTS THAT ILLUSTRATE THE ACHIEVEMENT GAP</vt:lpstr>
      <vt:lpstr>NAEP Mathematics Trends – Grade 8</vt:lpstr>
      <vt:lpstr>CALIFORNIA ACADEMIC PERFORMANCE INDEX SCORES FOR ASIAN, WHITE, HISPANIC AND AFRICAN AMERICAN STUDENTS</vt:lpstr>
      <vt:lpstr>2010 API SCORES – STATEWIDE DATA All Grades</vt:lpstr>
      <vt:lpstr>SELECTION CRITERIA</vt:lpstr>
      <vt:lpstr>High Minority, Gap Closing Schools that Meet/Exceed CA 800 API Goal </vt:lpstr>
      <vt:lpstr>SCHOOL CASE STUDIES</vt:lpstr>
      <vt:lpstr>Oakland Charter Academy (6-8) Oakland, California (pp. 26-36)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St. HOPE Public School 7 (PS7) K-8 Charter School (2003) Sacramento, California (pp. 47-63)</vt:lpstr>
      <vt:lpstr>PowerPoint Presentation</vt:lpstr>
      <vt:lpstr>PowerPoint Presentation</vt:lpstr>
      <vt:lpstr>SCALING UP: A CASE IN POINT</vt:lpstr>
      <vt:lpstr>PowerPoint Presentation</vt:lpstr>
      <vt:lpstr>PowerPoint Presentation</vt:lpstr>
      <vt:lpstr>PowerPoint Presentation</vt:lpstr>
      <vt:lpstr>PowerPoint Presentation</vt:lpstr>
      <vt:lpstr> CULTURE </vt:lpstr>
      <vt:lpstr>SUCCESSFUL LEADERSHIP PRACTICES</vt:lpstr>
      <vt:lpstr>SUCCESSFUL LEADERSHIP PRACTICES</vt:lpstr>
      <vt:lpstr> SUCCESSFUL INSTRUCTIONAL PRACTICES </vt:lpstr>
      <vt:lpstr>SELECTION OF TEACHERS</vt:lpstr>
      <vt:lpstr>PROFESSIONAL DEVELOPMENT</vt:lpstr>
      <vt:lpstr>STUDENT ASSESSMENT</vt:lpstr>
      <vt:lpstr>SAMPLE STUDENT ASSESSMENT DATA KINDERGARTEN  2013-14</vt:lpstr>
      <vt:lpstr>OPERATIONS</vt:lpstr>
      <vt:lpstr>FINANCE</vt:lpstr>
      <vt:lpstr>PowerPoint Presentation</vt:lpstr>
      <vt:lpstr>KEY TAKE-A-WAYS FROM PARENT COMMENTS (Chapter 4, pp. 181-182)</vt:lpstr>
      <vt:lpstr>  CONCLUSIONS</vt:lpstr>
      <vt:lpstr>  CLOSING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Gap-Closing Leadership Practices</dc:title>
  <dc:creator>intern2</dc:creator>
  <cp:lastModifiedBy>Michelle Grace</cp:lastModifiedBy>
  <cp:revision>355</cp:revision>
  <cp:lastPrinted>2015-02-24T23:46:13Z</cp:lastPrinted>
  <dcterms:created xsi:type="dcterms:W3CDTF">2013-06-25T01:30:09Z</dcterms:created>
  <dcterms:modified xsi:type="dcterms:W3CDTF">2015-02-26T00:43:45Z</dcterms:modified>
</cp:coreProperties>
</file>